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437" r:id="rId1"/>
  </p:sldMasterIdLst>
  <p:notesMasterIdLst>
    <p:notesMasterId r:id="rId32"/>
  </p:notesMasterIdLst>
  <p:sldIdLst>
    <p:sldId id="256" r:id="rId2"/>
    <p:sldId id="262" r:id="rId3"/>
    <p:sldId id="257" r:id="rId4"/>
    <p:sldId id="259" r:id="rId5"/>
    <p:sldId id="258" r:id="rId6"/>
    <p:sldId id="260" r:id="rId7"/>
    <p:sldId id="263" r:id="rId8"/>
    <p:sldId id="261" r:id="rId9"/>
    <p:sldId id="264" r:id="rId10"/>
    <p:sldId id="267" r:id="rId11"/>
    <p:sldId id="268" r:id="rId12"/>
    <p:sldId id="265" r:id="rId13"/>
    <p:sldId id="266" r:id="rId14"/>
    <p:sldId id="272" r:id="rId15"/>
    <p:sldId id="271" r:id="rId16"/>
    <p:sldId id="270" r:id="rId17"/>
    <p:sldId id="273" r:id="rId18"/>
    <p:sldId id="269" r:id="rId19"/>
    <p:sldId id="274" r:id="rId20"/>
    <p:sldId id="275" r:id="rId21"/>
    <p:sldId id="276" r:id="rId22"/>
    <p:sldId id="281" r:id="rId23"/>
    <p:sldId id="277" r:id="rId24"/>
    <p:sldId id="278" r:id="rId25"/>
    <p:sldId id="279" r:id="rId26"/>
    <p:sldId id="282" r:id="rId27"/>
    <p:sldId id="283" r:id="rId28"/>
    <p:sldId id="284" r:id="rId29"/>
    <p:sldId id="285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02" autoAdjust="0"/>
    <p:restoredTop sz="94728" autoAdjust="0"/>
  </p:normalViewPr>
  <p:slideViewPr>
    <p:cSldViewPr snapToObjects="1">
      <p:cViewPr varScale="1">
        <p:scale>
          <a:sx n="113" d="100"/>
          <a:sy n="113" d="100"/>
        </p:scale>
        <p:origin x="-7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viewProps" Target="viewProps.xml"/><Relationship Id="rId31" Type="http://schemas.openxmlformats.org/officeDocument/2006/relationships/slide" Target="slides/slide3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3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883A2-229F-DD42-9798-4D80395A7B3F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993B8-8BF4-A948-B724-CB28B1E3C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993B8-8BF4-A948-B724-CB28B1E3CC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39D3-E6AF-FC40-8B43-F5D63EDD26DD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0BDD-72E7-D948-96FA-ADBBD5A131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39D3-E6AF-FC40-8B43-F5D63EDD26DD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0BDD-72E7-D948-96FA-ADBBD5A131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39D3-E6AF-FC40-8B43-F5D63EDD26DD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0BDD-72E7-D948-96FA-ADBBD5A131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39D3-E6AF-FC40-8B43-F5D63EDD26DD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0BDD-72E7-D948-96FA-ADBBD5A131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39D3-E6AF-FC40-8B43-F5D63EDD26DD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0BDD-72E7-D948-96FA-ADBBD5A131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39D3-E6AF-FC40-8B43-F5D63EDD26DD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B80BDD-72E7-D948-96FA-ADBBD5A131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39D3-E6AF-FC40-8B43-F5D63EDD26DD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0BDD-72E7-D948-96FA-ADBBD5A131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39D3-E6AF-FC40-8B43-F5D63EDD26DD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6C439D3-E6AF-FC40-8B43-F5D63EDD26DD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0BDD-72E7-D948-96FA-ADBBD5A131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6C439D3-E6AF-FC40-8B43-F5D63EDD26DD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3B80BDD-72E7-D948-96FA-ADBBD5A131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38" r:id="rId1"/>
    <p:sldLayoutId id="2147484439" r:id="rId2"/>
    <p:sldLayoutId id="2147484440" r:id="rId3"/>
    <p:sldLayoutId id="2147484441" r:id="rId4"/>
    <p:sldLayoutId id="2147484442" r:id="rId5"/>
    <p:sldLayoutId id="2147484443" r:id="rId6"/>
    <p:sldLayoutId id="2147484444" r:id="rId7"/>
    <p:sldLayoutId id="2147484445" r:id="rId8"/>
    <p:sldLayoutId id="2147484446" r:id="rId9"/>
    <p:sldLayoutId id="2147484447" r:id="rId10"/>
    <p:sldLayoutId id="2147484448" r:id="rId11"/>
  </p:sldLayoutIdLst>
  <p:transition spd="med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1" Type="http://schemas.openxmlformats.org/officeDocument/2006/relationships/audio" Target="file://localhost/Users/user-kl671/Desktop/Background%20Music%20by%20David%20Parsons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deachampions.com/weblogs/archives/2009/09/innovation_as_a.shtml" TargetMode="External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Body Language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9064" y="1544812"/>
            <a:ext cx="6480048" cy="1752600"/>
          </a:xfrm>
        </p:spPr>
        <p:txBody>
          <a:bodyPr/>
          <a:lstStyle/>
          <a:p>
            <a:r>
              <a:rPr lang="en-US" dirty="0" smtClean="0"/>
              <a:t>By: Fahad Almojel</a:t>
            </a:r>
            <a:endParaRPr lang="en-US" dirty="0"/>
          </a:p>
        </p:txBody>
      </p:sp>
      <p:pic>
        <p:nvPicPr>
          <p:cNvPr id="5" name="Background Music by David Parson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 flipH="1">
            <a:off x="-22860" y="6812281"/>
            <a:ext cx="45719" cy="45719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9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0" cy="57451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Body language </a:t>
            </a:r>
            <a:r>
              <a:rPr lang="en-US" dirty="0" smtClean="0"/>
              <a:t>is used in our every day life, without even knowing it sometimes, in fact, 65 percent of our communications are done nonverbally.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That’s why talking on the phone using a language other than your mother-tongue's could be difficult sometimes.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6553200"/>
            <a:ext cx="7467600" cy="30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indent="-384048" defTabSz="914400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n-US" sz="900" dirty="0" smtClean="0"/>
              <a:t>Pease, Allan, and Barbara Pease. </a:t>
            </a:r>
            <a:r>
              <a:rPr lang="en-US" sz="900" i="1" dirty="0" smtClean="0"/>
              <a:t>The Definitive Book of Body Language. New York: Bantam, 2006. Print.</a:t>
            </a:r>
            <a:endParaRPr lang="en-US" sz="105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0" cy="57451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Body language</a:t>
            </a:r>
            <a:r>
              <a:rPr lang="en-US" dirty="0" smtClean="0"/>
              <a:t> is in the nature of human beings, it is not something that we develop.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Yet, most of us are not aware of the body gestures that we show, which could send the wrong message to the person we are communicating to.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That’s why being able to control your body language, and read and interpret other’s body language is an affective skill that is said to be the key to success. 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467600" cy="5668963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Is there a </a:t>
            </a:r>
            <a:r>
              <a:rPr lang="en-US" sz="3200" b="1" dirty="0" smtClean="0"/>
              <a:t>universal body language</a:t>
            </a:r>
            <a:r>
              <a:rPr lang="en-US" sz="3200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you found the activity we have done earlier a piece of cake, which I am sure all of you had,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That is because all of them were part of the 7 expressions of </a:t>
            </a:r>
            <a:r>
              <a:rPr lang="en-US" b="1" dirty="0" smtClean="0"/>
              <a:t>Universal Body Language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7467600" cy="5821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These 7 expressions of </a:t>
            </a:r>
            <a:r>
              <a:rPr lang="en-US" b="1" dirty="0" smtClean="0"/>
              <a:t>Universal Body Language</a:t>
            </a:r>
            <a:r>
              <a:rPr lang="en-US" dirty="0" smtClean="0"/>
              <a:t> express:</a:t>
            </a:r>
          </a:p>
          <a:p>
            <a:pPr>
              <a:buNone/>
            </a:pPr>
            <a:endParaRPr lang="en-US" dirty="0" smtClean="0"/>
          </a:p>
          <a:p>
            <a:pPr marL="550926" indent="-514350">
              <a:buAutoNum type="arabicParenR"/>
            </a:pPr>
            <a:r>
              <a:rPr lang="en-US" dirty="0" smtClean="0"/>
              <a:t>Sadness</a:t>
            </a:r>
          </a:p>
          <a:p>
            <a:pPr marL="550926" indent="-514350">
              <a:buAutoNum type="arabicParenR"/>
            </a:pPr>
            <a:r>
              <a:rPr lang="en-US" dirty="0" smtClean="0"/>
              <a:t>Fear</a:t>
            </a:r>
          </a:p>
          <a:p>
            <a:pPr marL="550926" indent="-514350">
              <a:buAutoNum type="arabicParenR"/>
            </a:pPr>
            <a:r>
              <a:rPr lang="en-US" dirty="0" smtClean="0"/>
              <a:t>Boredom </a:t>
            </a:r>
          </a:p>
          <a:p>
            <a:pPr marL="550926" indent="-514350">
              <a:buAutoNum type="arabicParenR"/>
            </a:pPr>
            <a:r>
              <a:rPr lang="en-US" dirty="0" smtClean="0"/>
              <a:t>Anger </a:t>
            </a:r>
          </a:p>
          <a:p>
            <a:pPr marL="550926" indent="-514350">
              <a:buAutoNum type="arabicParenR"/>
            </a:pPr>
            <a:r>
              <a:rPr lang="en-US" dirty="0" smtClean="0"/>
              <a:t>Disgust</a:t>
            </a:r>
          </a:p>
          <a:p>
            <a:pPr marL="550926" indent="-514350">
              <a:buAutoNum type="arabicParenR"/>
            </a:pPr>
            <a:r>
              <a:rPr lang="en-US" dirty="0" smtClean="0"/>
              <a:t>Happiness</a:t>
            </a:r>
          </a:p>
          <a:p>
            <a:pPr marL="550926" indent="-514350">
              <a:buAutoNum type="arabicParenR"/>
            </a:pPr>
            <a:r>
              <a:rPr lang="en-US" dirty="0" smtClean="0"/>
              <a:t>Surprise</a:t>
            </a:r>
          </a:p>
          <a:p>
            <a:pPr marL="550926" indent="-514350">
              <a:buAutoNum type="arabicParenR"/>
            </a:pP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467600" cy="5135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Along with these different expressions, a set of different movements is carried.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 smtClean="0"/>
              <a:t>		For example:</a:t>
            </a:r>
          </a:p>
          <a:p>
            <a:pPr>
              <a:buNone/>
            </a:pPr>
            <a:r>
              <a:rPr lang="en-US" dirty="0" smtClean="0"/>
              <a:t>		Happiness </a:t>
            </a:r>
            <a:r>
              <a:rPr lang="en-US" dirty="0" smtClean="0">
                <a:sym typeface="Wingdings"/>
              </a:rPr>
              <a:t> smile</a:t>
            </a:r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467600" cy="5440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Although we might not experience all these different emotions in a single day, we do experience them very often over the course of a life-time,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That’s why we can read the body 	language that accompanies these 	emotion very easily.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6400800"/>
            <a:ext cx="8382000" cy="457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7467600" cy="5943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Beside these, there are other body gestures that could be considered “universal”, such as </a:t>
            </a:r>
            <a:r>
              <a:rPr lang="en-US" b="1" dirty="0" smtClean="0"/>
              <a:t>eye contact</a:t>
            </a:r>
            <a:r>
              <a:rPr lang="en-US" dirty="0" smtClean="0"/>
              <a:t> for example (which usually is a sign of respect),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i="1" dirty="0" smtClean="0"/>
              <a:t>	Linda Talley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r>
              <a:rPr lang="en-US" dirty="0" smtClean="0"/>
              <a:t>an</a:t>
            </a:r>
            <a:r>
              <a:rPr lang="en-US" i="1" dirty="0" smtClean="0"/>
              <a:t> </a:t>
            </a:r>
            <a:r>
              <a:rPr lang="en-US" dirty="0" smtClean="0"/>
              <a:t>expert on </a:t>
            </a:r>
            <a:r>
              <a:rPr lang="en-US" b="1" dirty="0" smtClean="0"/>
              <a:t>body language</a:t>
            </a:r>
            <a:r>
              <a:rPr lang="en-US" dirty="0" smtClean="0"/>
              <a:t> says: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“This is the universal gesture of validation, and when sincere, it builds a lot of bridges toward achieving the results you want." </a:t>
            </a:r>
            <a:endParaRPr lang="en-US" b="1" i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6553200"/>
            <a:ext cx="7467600" cy="3048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en-US" sz="800" dirty="0" smtClean="0"/>
              <a:t>"BODY TALK." Career World 38.6 (2010): 5. Academic Search Elite. EBSCO. Web. 6 June 2010.</a:t>
            </a:r>
            <a:endParaRPr lang="en-US" sz="8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848600" cy="5867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Solid handshakes</a:t>
            </a:r>
            <a:r>
              <a:rPr lang="en-US" dirty="0" smtClean="0"/>
              <a:t>, which give a message of confidence &amp; intelligence, in my opinion are “universal”,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They immediately send a message to the other person that you are confident, intelligent, and willing to build a relationship.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Research shows that it takes an average of three hours of continuous interaction to develop the same level bonding that you can get with a single handshake.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6553200"/>
            <a:ext cx="7467600" cy="3048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en-US" sz="800" dirty="0" err="1" smtClean="0"/>
              <a:t>Goman</a:t>
            </a:r>
            <a:r>
              <a:rPr lang="en-US" sz="800" dirty="0" smtClean="0"/>
              <a:t>, Carol Kinsey. "Watch Your Language." T+D 62.8 (2008): 94-95. Academic Search Elite. EBSCO. Web. 6 June 2010.</a:t>
            </a:r>
            <a:endParaRPr lang="en-US" sz="8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915400" cy="6477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Other</a:t>
            </a:r>
          </a:p>
          <a:p>
            <a:pPr>
              <a:buNone/>
            </a:pPr>
            <a:r>
              <a:rPr lang="en-US" sz="2800" b="1" dirty="0" smtClean="0"/>
              <a:t>Body</a:t>
            </a:r>
          </a:p>
          <a:p>
            <a:pPr>
              <a:buNone/>
            </a:pPr>
            <a:r>
              <a:rPr lang="en-US" sz="2800" b="1" dirty="0" smtClean="0"/>
              <a:t>Language</a:t>
            </a:r>
          </a:p>
          <a:p>
            <a:pPr>
              <a:buNone/>
            </a:pPr>
            <a:r>
              <a:rPr lang="en-US" sz="2800" dirty="0" smtClean="0"/>
              <a:t>Gestures: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09800" y="228600"/>
          <a:ext cx="6705600" cy="61073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2800"/>
                <a:gridCol w="3352800"/>
              </a:tblGrid>
              <a:tr h="39411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Body Gesture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Interpretation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41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Brisk, erect </a:t>
                      </a:r>
                      <a:r>
                        <a:rPr lang="en-US" dirty="0" smtClean="0"/>
                        <a:t>walk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Confidence</a:t>
                      </a:r>
                    </a:p>
                  </a:txBody>
                  <a:tcPr anchor="ctr"/>
                </a:tc>
              </a:tr>
              <a:tr h="3941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Standing with hands on hips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Readiness, aggression</a:t>
                      </a:r>
                    </a:p>
                  </a:txBody>
                  <a:tcPr anchor="ctr"/>
                </a:tc>
              </a:tr>
              <a:tr h="62372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Sitting with legs crossed, foot kicking slightly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Boredom</a:t>
                      </a:r>
                    </a:p>
                  </a:txBody>
                  <a:tcPr anchor="ctr"/>
                </a:tc>
              </a:tr>
              <a:tr h="3941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Sitting, legs apart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Open, relaxed</a:t>
                      </a:r>
                      <a:endParaRPr lang="en-US" dirty="0"/>
                    </a:p>
                  </a:txBody>
                  <a:tcPr anchor="ctr"/>
                </a:tc>
              </a:tr>
              <a:tr h="3941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Arms crossed on chest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Defensiveness</a:t>
                      </a:r>
                    </a:p>
                  </a:txBody>
                  <a:tcPr anchor="ctr"/>
                </a:tc>
              </a:tr>
              <a:tr h="623726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Walking with hands in pockets, shoulders hunched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Dejection</a:t>
                      </a:r>
                    </a:p>
                  </a:txBody>
                  <a:tcPr anchor="ctr"/>
                </a:tc>
              </a:tr>
              <a:tr h="394112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Hand to cheek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Evaluation, thinking</a:t>
                      </a:r>
                    </a:p>
                  </a:txBody>
                  <a:tcPr anchor="ctr"/>
                </a:tc>
              </a:tr>
              <a:tr h="3941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Touching,</a:t>
                      </a:r>
                      <a:r>
                        <a:rPr lang="en-US" dirty="0" smtClean="0"/>
                        <a:t> slightly rubbing nose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Rejection, doubt, lying</a:t>
                      </a:r>
                      <a:endParaRPr lang="en-US" dirty="0"/>
                    </a:p>
                  </a:txBody>
                  <a:tcPr anchor="ctr"/>
                </a:tc>
              </a:tr>
              <a:tr h="394112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Rubbing the eye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Doubt, disbelief</a:t>
                      </a:r>
                    </a:p>
                  </a:txBody>
                  <a:tcPr anchor="ctr"/>
                </a:tc>
              </a:tr>
              <a:tr h="623726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Hands clasped behind 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Anger, frustration, apprehension</a:t>
                      </a:r>
                    </a:p>
                  </a:txBody>
                  <a:tcPr anchor="ctr"/>
                </a:tc>
              </a:tr>
              <a:tr h="394112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Locked ankles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Apprehension</a:t>
                      </a:r>
                    </a:p>
                  </a:txBody>
                  <a:tcPr anchor="ctr"/>
                </a:tc>
              </a:tr>
              <a:tr h="394112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Head resting in hand, eyes downcast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Boredom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0" y="6553200"/>
            <a:ext cx="7467600" cy="3048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lvl="0" indent="-384048" defTabSz="914400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n-US" sz="1000" dirty="0" smtClean="0"/>
              <a:t>"Examples Of Body Language." </a:t>
            </a:r>
            <a:r>
              <a:rPr lang="en-US" sz="1000" i="1" dirty="0" smtClean="0"/>
              <a:t>SPARC - Divorce and Custody Help. Web. 06 June 2010. &lt;http://</a:t>
            </a:r>
            <a:r>
              <a:rPr lang="en-US" sz="1000" i="1" dirty="0" err="1" smtClean="0"/>
              <a:t>deltabravo.net/custody/body.php</a:t>
            </a:r>
            <a:r>
              <a:rPr lang="en-US" sz="1000" i="1" dirty="0" smtClean="0"/>
              <a:t>&gt;.</a:t>
            </a:r>
            <a:endParaRPr kumimoji="0" lang="en-US" sz="1286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7467600" cy="55165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More </a:t>
            </a:r>
          </a:p>
          <a:p>
            <a:pPr>
              <a:buNone/>
            </a:pPr>
            <a:r>
              <a:rPr lang="en-US" dirty="0" smtClean="0"/>
              <a:t>Gestures:</a:t>
            </a:r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0" y="304800"/>
          <a:ext cx="6096000" cy="603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1524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Rubbing hands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Anticipation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5441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Sitting with hands clasped behind head, legs crossed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Confidence, superiority</a:t>
                      </a:r>
                    </a:p>
                  </a:txBody>
                  <a:tcPr anchor="ctr"/>
                </a:tc>
              </a:tr>
              <a:tr h="5441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 palm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Sincerity, openness, innocence</a:t>
                      </a:r>
                    </a:p>
                  </a:txBody>
                  <a:tcPr anchor="ctr"/>
                </a:tc>
              </a:tr>
              <a:tr h="5441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Pinching bridge of nose, eyes closed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Negative evaluation</a:t>
                      </a:r>
                    </a:p>
                  </a:txBody>
                  <a:tcPr anchor="ctr"/>
                </a:tc>
              </a:tr>
              <a:tr h="5441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Tapping or drumming fingers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Impatience</a:t>
                      </a:r>
                    </a:p>
                  </a:txBody>
                  <a:tcPr anchor="ctr"/>
                </a:tc>
              </a:tr>
              <a:tr h="315245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Steepling fingers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Authoritative</a:t>
                      </a:r>
                    </a:p>
                  </a:txBody>
                  <a:tcPr anchor="ctr"/>
                </a:tc>
              </a:tr>
              <a:tr h="5441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Patting/</a:t>
                      </a:r>
                      <a:r>
                        <a:rPr lang="en-US" dirty="0" smtClean="0"/>
                        <a:t>fondling hair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Lack of self-confidence; insecurity</a:t>
                      </a:r>
                      <a:endParaRPr lang="en-US" dirty="0"/>
                    </a:p>
                  </a:txBody>
                  <a:tcPr anchor="ctr"/>
                </a:tc>
              </a:tr>
              <a:tr h="315245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Tilted head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Interest</a:t>
                      </a:r>
                    </a:p>
                  </a:txBody>
                  <a:tcPr anchor="ctr"/>
                </a:tc>
              </a:tr>
              <a:tr h="3152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Stroking chin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Trying to make a decision</a:t>
                      </a:r>
                      <a:endParaRPr lang="en-US" dirty="0"/>
                    </a:p>
                  </a:txBody>
                  <a:tcPr anchor="ctr"/>
                </a:tc>
              </a:tr>
              <a:tr h="544122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Looking down, face turned away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Disbelief</a:t>
                      </a:r>
                    </a:p>
                  </a:txBody>
                  <a:tcPr anchor="ctr"/>
                </a:tc>
              </a:tr>
              <a:tr h="315245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Biting nails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Insecurity, nervousness</a:t>
                      </a:r>
                    </a:p>
                  </a:txBody>
                  <a:tcPr anchor="ctr"/>
                </a:tc>
              </a:tr>
              <a:tr h="31524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Pulling or tugging at 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Indecision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0" y="6553200"/>
            <a:ext cx="7467600" cy="3048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lvl="0" indent="-384048" defTabSz="914400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n-US" sz="1000" dirty="0" smtClean="0"/>
              <a:t>"Examples Of Body Language." </a:t>
            </a:r>
            <a:r>
              <a:rPr lang="en-US" sz="1000" i="1" dirty="0" smtClean="0"/>
              <a:t>SPARC - Divorce and Custody Help. Web. 06 June 2010. &lt;http://</a:t>
            </a:r>
            <a:r>
              <a:rPr lang="en-US" sz="1000" i="1" dirty="0" err="1" smtClean="0"/>
              <a:t>deltabravo.net/custody/body.php</a:t>
            </a:r>
            <a:r>
              <a:rPr lang="en-US" sz="1000" i="1" dirty="0" smtClean="0"/>
              <a:t>&gt;.</a:t>
            </a:r>
            <a:endParaRPr kumimoji="0" lang="en-US" sz="1286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7924800" cy="594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Before going into the topic, lets do a simple activity that will get us started and help us get a better understanding of what body language looks like.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 image of a facial expression will be displayed and you will have to pick an answer of what does the gesture express.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		</a:t>
            </a:r>
          </a:p>
          <a:p>
            <a:pPr>
              <a:buNone/>
            </a:pPr>
            <a:r>
              <a:rPr lang="en-US" dirty="0" smtClean="0"/>
              <a:t>							 Here we go ..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467600" cy="5668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Since we are now experts on </a:t>
            </a:r>
            <a:r>
              <a:rPr lang="en-US" b="1" dirty="0" smtClean="0"/>
              <a:t>Body Language</a:t>
            </a:r>
            <a:r>
              <a:rPr lang="en-US" dirty="0" smtClean="0"/>
              <a:t>, lets do another activity, but this time a little bit harder ...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79900"/>
            <a:ext cx="7467600" cy="25781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Identify the meaning of this body gesture (arms crossed on chest), and under what universal body language expression does it fall under?</a:t>
            </a:r>
          </a:p>
          <a:p>
            <a:pPr>
              <a:buNone/>
            </a:pPr>
            <a:endParaRPr lang="en-US" dirty="0" smtClean="0"/>
          </a:p>
          <a:p>
            <a:pPr marL="550926" indent="-514350" fontAlgn="ctr">
              <a:buAutoNum type="alphaLcPeriod"/>
            </a:pPr>
            <a:r>
              <a:rPr lang="en-US" dirty="0" smtClean="0"/>
              <a:t>Defensiveness – Anger </a:t>
            </a:r>
          </a:p>
          <a:p>
            <a:pPr marL="550926" indent="-514350" fontAlgn="ctr">
              <a:buAutoNum type="alphaLcPeriod"/>
            </a:pPr>
            <a:r>
              <a:rPr lang="en-US" dirty="0" smtClean="0"/>
              <a:t>Boredom – Boredom</a:t>
            </a:r>
          </a:p>
          <a:p>
            <a:pPr marL="550926" indent="-514350" fontAlgn="ctr">
              <a:buAutoNum type="alphaLcPeriod"/>
            </a:pPr>
            <a:r>
              <a:rPr lang="en-US" dirty="0" smtClean="0"/>
              <a:t>Thinking -  Anger</a:t>
            </a:r>
          </a:p>
          <a:p>
            <a:pPr marL="550926" indent="-514350" fontAlgn="ctr">
              <a:buAutoNum type="alphaLcPeriod"/>
            </a:pPr>
            <a:endParaRPr lang="en-US" dirty="0" smtClean="0"/>
          </a:p>
          <a:p>
            <a:pPr marL="550926" indent="-514350" fontAlgn="ctr">
              <a:buNone/>
            </a:pPr>
            <a:endParaRPr lang="en-US" sz="1440" dirty="0" smtClean="0"/>
          </a:p>
          <a:p>
            <a:pPr marL="550926" indent="-514350" fontAlgn="ctr">
              <a:buNone/>
            </a:pPr>
            <a:r>
              <a:rPr lang="en-US" sz="1440" dirty="0" smtClean="0"/>
              <a:t>Source: </a:t>
            </a:r>
            <a:r>
              <a:rPr lang="en-US" sz="1440" u="sng" dirty="0" err="1" smtClean="0"/>
              <a:t>gittefalkenberg.wordpress.com</a:t>
            </a:r>
            <a:r>
              <a:rPr lang="en-US" sz="1440" u="sng" dirty="0" smtClean="0"/>
              <a:t>/.../ </a:t>
            </a:r>
            <a:endParaRPr lang="en-US" sz="1440" dirty="0" smtClean="0"/>
          </a:p>
          <a:p>
            <a:pPr marL="550926" indent="-514350" fontAlgn="ctr">
              <a:buAutoNum type="alphaLcPeriod"/>
            </a:pPr>
            <a:endParaRPr lang="en-US" dirty="0" smtClean="0"/>
          </a:p>
          <a:p>
            <a:pPr marL="550926" indent="-514350" fontAlgn="ctr">
              <a:buAutoNum type="alphaLcPeriod"/>
            </a:pPr>
            <a:endParaRPr lang="en-US" dirty="0" smtClean="0"/>
          </a:p>
          <a:p>
            <a:pPr marL="550926" indent="-514350" fontAlgn="ctr">
              <a:buAutoNum type="alphaLcPeriod"/>
            </a:pPr>
            <a:endParaRPr lang="en-US" dirty="0" smtClean="0"/>
          </a:p>
          <a:p>
            <a:pPr marL="550926" indent="-514350" fontAlgn="ctr">
              <a:buAutoNum type="alphaLcPeriod"/>
            </a:pPr>
            <a:endParaRPr lang="en-US" dirty="0" smtClean="0"/>
          </a:p>
          <a:p>
            <a:pPr fontAlgn="ctr"/>
            <a:endParaRPr lang="en-US" dirty="0" smtClean="0"/>
          </a:p>
          <a:p>
            <a:pPr fontAlgn="ctr">
              <a:buNone/>
            </a:pPr>
            <a:endParaRPr lang="en-US" sz="3200" dirty="0" smtClean="0"/>
          </a:p>
          <a:p>
            <a:pPr fontAlgn="ctr">
              <a:buNone/>
            </a:pPr>
            <a:endParaRPr lang="en-US" sz="3200" dirty="0" smtClean="0"/>
          </a:p>
          <a:p>
            <a:pPr fontAlgn="ctr">
              <a:buNone/>
            </a:pPr>
            <a:endParaRPr lang="en-US" sz="1684" dirty="0" smtClean="0"/>
          </a:p>
          <a:p>
            <a:pPr fontAlgn="ctr">
              <a:buNone/>
            </a:pPr>
            <a:endParaRPr lang="en-US" sz="1684" dirty="0" smtClean="0"/>
          </a:p>
        </p:txBody>
      </p:sp>
      <p:pic>
        <p:nvPicPr>
          <p:cNvPr id="4" name="Picture 3" descr="angry-annoy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0"/>
            <a:ext cx="5765801" cy="42799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7467600" cy="4525963"/>
          </a:xfrm>
        </p:spPr>
        <p:txBody>
          <a:bodyPr anchor="ctr"/>
          <a:lstStyle/>
          <a:p>
            <a:pPr algn="ctr">
              <a:buNone/>
            </a:pPr>
            <a:r>
              <a:rPr lang="en-US" dirty="0" smtClean="0"/>
              <a:t>Answer: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a. Defensiveness – Anger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7467600" cy="2590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What about this one (eyes closed, pinching bridge of nose)?</a:t>
            </a:r>
          </a:p>
          <a:p>
            <a:pPr marL="550926" indent="-514350">
              <a:buAutoNum type="alphaLcPeriod"/>
            </a:pPr>
            <a:r>
              <a:rPr lang="en-US" dirty="0" smtClean="0"/>
              <a:t>Insecurity – Fear </a:t>
            </a:r>
          </a:p>
          <a:p>
            <a:pPr marL="550926" indent="-514350">
              <a:buAutoNum type="alphaLcPeriod"/>
            </a:pPr>
            <a:r>
              <a:rPr lang="en-US" dirty="0" smtClean="0"/>
              <a:t>Negative evaluation – Sadness</a:t>
            </a:r>
          </a:p>
          <a:p>
            <a:pPr marL="550926" indent="-514350">
              <a:buAutoNum type="alphaLcPeriod"/>
            </a:pPr>
            <a:r>
              <a:rPr lang="en-US" dirty="0" smtClean="0"/>
              <a:t>Frustration – Anger </a:t>
            </a:r>
          </a:p>
          <a:p>
            <a:pPr marL="550926" indent="-514350">
              <a:buAutoNum type="alphaLcPeriod"/>
            </a:pPr>
            <a:endParaRPr lang="en-US" dirty="0" smtClean="0"/>
          </a:p>
          <a:p>
            <a:pPr marL="550926" indent="-514350">
              <a:buAutoNum type="alphaLcPeriod"/>
            </a:pPr>
            <a:endParaRPr lang="en-US" dirty="0" smtClean="0"/>
          </a:p>
          <a:p>
            <a:pPr marL="550926" indent="-514350">
              <a:buNone/>
            </a:pPr>
            <a:r>
              <a:rPr lang="en-US" sz="1286" dirty="0" smtClean="0"/>
              <a:t>Source: </a:t>
            </a:r>
            <a:r>
              <a:rPr lang="en-US" sz="1286" u="sng" dirty="0" err="1" smtClean="0"/>
              <a:t>www.gettyimages.com</a:t>
            </a:r>
            <a:r>
              <a:rPr lang="en-US" sz="1286" u="sng" dirty="0" smtClean="0"/>
              <a:t>/.../ 89649167/Comstock-Images</a:t>
            </a:r>
            <a:endParaRPr lang="en-US" sz="1286" dirty="0" smtClean="0"/>
          </a:p>
          <a:p>
            <a:pPr marL="550926" indent="-514350">
              <a:buAutoNum type="alphaLcPeriod"/>
            </a:pPr>
            <a:endParaRPr lang="en-US" dirty="0" smtClean="0"/>
          </a:p>
          <a:p>
            <a:pPr marL="550926" indent="-514350">
              <a:buAutoNum type="alphaLcPeriod"/>
            </a:pPr>
            <a:endParaRPr lang="en-US" dirty="0" smtClean="0"/>
          </a:p>
          <a:p>
            <a:pPr marL="550926" indent="-514350">
              <a:buAutoNum type="alphaLcPeriod"/>
            </a:pPr>
            <a:endParaRPr lang="en-US" dirty="0" smtClean="0"/>
          </a:p>
          <a:p>
            <a:pPr marL="550926" indent="-514350">
              <a:buAutoNum type="alphaLcPeriod"/>
            </a:pPr>
            <a:endParaRPr lang="en-US" dirty="0" smtClean="0"/>
          </a:p>
          <a:p>
            <a:pPr marL="550926" indent="-514350">
              <a:buAutoNum type="alphaLcPeriod"/>
            </a:pPr>
            <a:endParaRPr lang="en-US" dirty="0"/>
          </a:p>
        </p:txBody>
      </p:sp>
      <p:pic>
        <p:nvPicPr>
          <p:cNvPr id="5" name="Picture 4" descr="896491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1" y="0"/>
            <a:ext cx="2667000" cy="4004457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7467600" cy="4525963"/>
          </a:xfrm>
        </p:spPr>
        <p:txBody>
          <a:bodyPr anchor="ctr"/>
          <a:lstStyle/>
          <a:p>
            <a:pPr algn="ctr">
              <a:buNone/>
            </a:pPr>
            <a:r>
              <a:rPr lang="en-US" dirty="0" smtClean="0"/>
              <a:t>Answer: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b. Negative evaluation – Sadness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earn-Spanish-gestures-pa-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0"/>
            <a:ext cx="3048000" cy="4198347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7467600" cy="25908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And lastly, what does this open palm gesture mean?</a:t>
            </a:r>
          </a:p>
          <a:p>
            <a:pPr>
              <a:buNone/>
            </a:pPr>
            <a:endParaRPr lang="en-US" dirty="0" smtClean="0"/>
          </a:p>
          <a:p>
            <a:pPr marL="550926" indent="-514350">
              <a:buAutoNum type="alphaLcPeriod"/>
            </a:pPr>
            <a:r>
              <a:rPr lang="en-US" dirty="0" smtClean="0"/>
              <a:t>Aggression – Anger</a:t>
            </a:r>
          </a:p>
          <a:p>
            <a:pPr marL="550926" indent="-514350">
              <a:buAutoNum type="alphaLcPeriod"/>
            </a:pPr>
            <a:r>
              <a:rPr lang="en-US" dirty="0" smtClean="0"/>
              <a:t>Interest – Surprise</a:t>
            </a:r>
          </a:p>
          <a:p>
            <a:pPr marL="550926" indent="-514350">
              <a:buFont typeface="Wingdings 2"/>
              <a:buAutoNum type="alphaLcPeriod"/>
            </a:pPr>
            <a:r>
              <a:rPr lang="en-US" dirty="0" smtClean="0"/>
              <a:t>openness, innocence – depends (happiness/sadness/fear)</a:t>
            </a:r>
          </a:p>
          <a:p>
            <a:pPr marL="550926" indent="-514350">
              <a:buAutoNum type="alphaLcPeriod"/>
            </a:pPr>
            <a:endParaRPr lang="en-US" dirty="0" smtClean="0"/>
          </a:p>
          <a:p>
            <a:pPr marL="550926" indent="-514350">
              <a:buNone/>
            </a:pPr>
            <a:endParaRPr lang="en-US" dirty="0" smtClean="0"/>
          </a:p>
          <a:p>
            <a:pPr marL="550926" indent="-514350">
              <a:buNone/>
            </a:pPr>
            <a:endParaRPr lang="en-US" dirty="0" smtClean="0"/>
          </a:p>
          <a:p>
            <a:pPr marL="550926" indent="-514350">
              <a:buNone/>
            </a:pPr>
            <a:r>
              <a:rPr lang="en-US" sz="1286" dirty="0" smtClean="0"/>
              <a:t>Source: </a:t>
            </a:r>
            <a:r>
              <a:rPr lang="en-US" sz="1286" u="sng" dirty="0" err="1" smtClean="0"/>
              <a:t>www.gettyimages.com</a:t>
            </a:r>
            <a:r>
              <a:rPr lang="en-US" sz="1286" u="sng" dirty="0" smtClean="0"/>
              <a:t>/.../ 89649167/Comstock-Images</a:t>
            </a:r>
            <a:endParaRPr lang="en-US" dirty="0" smtClean="0"/>
          </a:p>
          <a:p>
            <a:pPr marL="550926" indent="-514350">
              <a:buAutoNum type="alphaLcPeriod"/>
            </a:pPr>
            <a:endParaRPr lang="en-US" dirty="0" smtClean="0"/>
          </a:p>
          <a:p>
            <a:pPr marL="550926" indent="-514350">
              <a:buAutoNum type="alphaLcPeriod"/>
            </a:pPr>
            <a:endParaRPr lang="en-US" dirty="0" smtClean="0"/>
          </a:p>
          <a:p>
            <a:pPr marL="550926" indent="-514350">
              <a:buAutoNum type="alphaLcPeriod"/>
            </a:pPr>
            <a:endParaRPr lang="en-US" dirty="0" smtClean="0"/>
          </a:p>
          <a:p>
            <a:pPr marL="550926" indent="-514350">
              <a:buAutoNum type="alphaLcPeriod"/>
            </a:pP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914400"/>
            <a:ext cx="7467600" cy="4525963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Answer:</a:t>
            </a:r>
          </a:p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50926" indent="-514350" algn="ctr"/>
            <a:r>
              <a:rPr lang="en-US" sz="3200" dirty="0" smtClean="0"/>
              <a:t>c. openness, innocence – depends (happiness/sadness/fear)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467600" cy="4525963"/>
          </a:xfrm>
        </p:spPr>
        <p:txBody>
          <a:bodyPr anchor="ctr"/>
          <a:lstStyle/>
          <a:p>
            <a:pPr algn="ctr">
              <a:buNone/>
            </a:pPr>
            <a:r>
              <a:rPr lang="en-US" dirty="0" smtClean="0"/>
              <a:t>Good Job ..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0" cy="6019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Conclusion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body language</a:t>
            </a:r>
            <a:r>
              <a:rPr lang="en-US" dirty="0" smtClean="0"/>
              <a:t> is the process of communicating nonverbally through conscious or unconscious gestures and movement.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 use it more than we know it; 65 percent of our communications are done nonverbally.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Body language is in our nature, it is not something we develop.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Reading body language is a key to success.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7 universal body language expression (Happiness, Sadness, Fear, Surprise, Anger, Disgust, Boredom).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en-US" dirty="0" smtClean="0"/>
              <a:t>THANK YOU …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292600"/>
            <a:ext cx="8839200" cy="2565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Is this guy:</a:t>
            </a:r>
          </a:p>
          <a:p>
            <a:pPr marL="550926" indent="-514350">
              <a:buAutoNum type="alphaLcPeriod"/>
            </a:pPr>
            <a:r>
              <a:rPr lang="en-US" dirty="0" smtClean="0"/>
              <a:t>Scared</a:t>
            </a:r>
          </a:p>
          <a:p>
            <a:pPr marL="550926" indent="-514350">
              <a:buAutoNum type="alphaLcPeriod"/>
            </a:pPr>
            <a:r>
              <a:rPr lang="en-US" dirty="0" smtClean="0"/>
              <a:t>Angry </a:t>
            </a:r>
          </a:p>
          <a:p>
            <a:pPr marL="550926" indent="-514350">
              <a:buAutoNum type="alphaLcPeriod"/>
            </a:pPr>
            <a:r>
              <a:rPr lang="en-US" dirty="0" smtClean="0"/>
              <a:t>Sad									</a:t>
            </a:r>
          </a:p>
          <a:p>
            <a:pPr marL="550926" indent="-514350">
              <a:buNone/>
            </a:pPr>
            <a:r>
              <a:rPr lang="en-US" sz="865" dirty="0" smtClean="0"/>
              <a:t>								                         </a:t>
            </a:r>
          </a:p>
          <a:p>
            <a:pPr marL="550926" indent="-514350">
              <a:buNone/>
            </a:pPr>
            <a:r>
              <a:rPr lang="en-US" sz="865" dirty="0" smtClean="0"/>
              <a:t>Source: </a:t>
            </a:r>
            <a:r>
              <a:rPr lang="en-US" sz="800" u="sng" dirty="0" smtClean="0"/>
              <a:t>asianweek.com/2008/ 04/12/anger-management/</a:t>
            </a:r>
            <a:r>
              <a:rPr lang="en-US" sz="865" dirty="0" smtClean="0"/>
              <a:t>						                         answer: angry</a:t>
            </a:r>
          </a:p>
        </p:txBody>
      </p:sp>
      <p:pic>
        <p:nvPicPr>
          <p:cNvPr id="4" name="Picture 3" descr="ANG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28600"/>
            <a:ext cx="5867400" cy="39116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7467600" cy="58975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b="1" dirty="0" smtClean="0"/>
              <a:t>Citations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"Universal Body Language." </a:t>
            </a:r>
            <a:r>
              <a:rPr lang="en-US" i="1" dirty="0" smtClean="0"/>
              <a:t>Self Improvement Articles from </a:t>
            </a:r>
            <a:r>
              <a:rPr lang="en-US" i="1" dirty="0" err="1" smtClean="0"/>
              <a:t>PositiveArticles.Com</a:t>
            </a:r>
            <a:r>
              <a:rPr lang="en-US" dirty="0" smtClean="0"/>
              <a:t>. Web. 06 June 2010. http://positivearticles.com/blog/2106/universal-body-language/.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"Universal Body Language Features - Body Language Expert (UK)." </a:t>
            </a:r>
            <a:r>
              <a:rPr lang="en-US" i="1" dirty="0" smtClean="0"/>
              <a:t>How to Read and Use Body Language at Body Language Expert (UK)</a:t>
            </a:r>
            <a:r>
              <a:rPr lang="en-US" dirty="0" smtClean="0"/>
              <a:t>. Web. 06 June 2010. &lt;</a:t>
            </a:r>
            <a:r>
              <a:rPr lang="en-US" dirty="0" err="1" smtClean="0"/>
              <a:t>http://www.bodylanguageexpert.co.uk/universal-body-language-features.html</a:t>
            </a:r>
            <a:r>
              <a:rPr lang="en-US" dirty="0" smtClean="0"/>
              <a:t>&gt;.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Pease, Allan, and Barbara Pease. </a:t>
            </a:r>
            <a:r>
              <a:rPr lang="en-US" i="1" dirty="0" smtClean="0"/>
              <a:t>The Definitive Book of Body Language. New York: Bantam, 2006. Print.</a:t>
            </a:r>
          </a:p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"</a:t>
            </a:r>
            <a:r>
              <a:rPr lang="en-US" i="1" u="sng" dirty="0" smtClean="0"/>
              <a:t>body language." The Oxford Pocket Dictionary of Current English. 2009. </a:t>
            </a:r>
            <a:r>
              <a:rPr lang="en-US" i="1" u="sng" dirty="0" err="1" smtClean="0"/>
              <a:t>Encyclopedia.com</a:t>
            </a:r>
            <a:r>
              <a:rPr lang="en-US" i="1" u="sng" dirty="0" smtClean="0"/>
              <a:t>. 6 Jun. 2010 http://www.encyclopedia.com.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"BODY TALK." Career World 38.6 (2010): 5. Academic Search Elite. EBSCO. Web. 6 June 2010.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Goman</a:t>
            </a:r>
            <a:r>
              <a:rPr lang="en-US" dirty="0" smtClean="0"/>
              <a:t>, Carol Kinsey. "Watch Your Language." T+D 62.8 (2008): 94-95. Academic Search Elite. EBSCO. Web. 6 June 2010.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"Examples Of Body Language." </a:t>
            </a:r>
            <a:r>
              <a:rPr lang="en-US" i="1" dirty="0" smtClean="0"/>
              <a:t>SPARC - Divorce and Custody Help</a:t>
            </a:r>
            <a:r>
              <a:rPr lang="en-US" dirty="0" smtClean="0"/>
              <a:t>. Web. 06 June 2010. &lt;http://</a:t>
            </a:r>
            <a:r>
              <a:rPr lang="en-US" dirty="0" err="1" smtClean="0"/>
              <a:t>deltabravo.net/custody/body.php</a:t>
            </a:r>
            <a:r>
              <a:rPr lang="en-US" dirty="0" smtClean="0"/>
              <a:t>&gt;.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Talley, Linda. "LOUDER THAN WORDS." T+D 63.11 (2009): 30-33. Academic Search Elite. EBSCO. Web. 6 June 2010.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Yeşil</a:t>
            </a:r>
            <a:r>
              <a:rPr lang="en-US" dirty="0" smtClean="0"/>
              <a:t>, </a:t>
            </a:r>
            <a:r>
              <a:rPr lang="en-US" dirty="0" err="1" smtClean="0"/>
              <a:t>Rüşt</a:t>
            </a:r>
            <a:r>
              <a:rPr lang="en-US" dirty="0" smtClean="0"/>
              <a:t>. "EVALUATION OF BODY LANGUAGE BEHAVIOR IN A CLASS DEBATE." Social Behavior &amp; Personality: An International Journal 36.7 (2008): 893-902. Academic Search Elite. EBSCO. Web. 6 June 2010.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4292600"/>
            <a:ext cx="8839200" cy="2565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027" dirty="0" smtClean="0"/>
              <a:t>What about her, is she:</a:t>
            </a:r>
          </a:p>
          <a:p>
            <a:pPr marL="550926" indent="-514350">
              <a:buAutoNum type="alphaLcPeriod"/>
            </a:pPr>
            <a:r>
              <a:rPr lang="en-US" sz="3027" dirty="0" smtClean="0"/>
              <a:t>Bored</a:t>
            </a:r>
          </a:p>
          <a:p>
            <a:pPr marL="550926" indent="-514350">
              <a:buAutoNum type="alphaLcPeriod"/>
            </a:pPr>
            <a:r>
              <a:rPr lang="en-US" sz="3027" dirty="0" smtClean="0"/>
              <a:t>Happy</a:t>
            </a:r>
          </a:p>
          <a:p>
            <a:pPr marL="550926" indent="-514350">
              <a:buAutoNum type="alphaLcPeriod"/>
            </a:pPr>
            <a:r>
              <a:rPr lang="en-US" sz="3027" dirty="0" smtClean="0"/>
              <a:t>Sad	</a:t>
            </a:r>
            <a:r>
              <a:rPr lang="en-US" dirty="0" smtClean="0"/>
              <a:t>					</a:t>
            </a:r>
          </a:p>
          <a:p>
            <a:pPr marL="550926" indent="-514350">
              <a:buNone/>
            </a:pPr>
            <a:r>
              <a:rPr lang="en-US" dirty="0" smtClean="0"/>
              <a:t>		</a:t>
            </a:r>
          </a:p>
          <a:p>
            <a:pPr marL="550926" indent="-514350">
              <a:buNone/>
            </a:pPr>
            <a:endParaRPr lang="en-US" sz="865" dirty="0" smtClean="0"/>
          </a:p>
          <a:p>
            <a:pPr marL="550926" indent="-514350">
              <a:buNone/>
            </a:pPr>
            <a:endParaRPr lang="en-US" sz="865" dirty="0" smtClean="0"/>
          </a:p>
          <a:p>
            <a:pPr marL="550926" indent="-514350">
              <a:buNone/>
            </a:pPr>
            <a:r>
              <a:rPr lang="en-US" sz="865" dirty="0" smtClean="0"/>
              <a:t>Source: </a:t>
            </a:r>
            <a:r>
              <a:rPr lang="en-US" sz="800" u="sng" dirty="0" err="1" smtClean="0"/>
              <a:t>bartik.wordpress.com</a:t>
            </a:r>
            <a:r>
              <a:rPr lang="en-US" sz="800" u="sng" dirty="0" smtClean="0"/>
              <a:t>/ 2009/09/</a:t>
            </a:r>
            <a:r>
              <a:rPr lang="en-US" sz="865" dirty="0" smtClean="0"/>
              <a:t>			  				                        answer: happy</a:t>
            </a:r>
          </a:p>
        </p:txBody>
      </p:sp>
      <p:pic>
        <p:nvPicPr>
          <p:cNvPr id="6" name="Picture 5" descr="smile_web_design-7495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0"/>
            <a:ext cx="4419600" cy="4064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4292600"/>
            <a:ext cx="8839200" cy="2565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What about this guy, is he:</a:t>
            </a:r>
          </a:p>
          <a:p>
            <a:pPr marL="550926" indent="-514350">
              <a:buAutoNum type="alphaLcPeriod"/>
            </a:pPr>
            <a:r>
              <a:rPr lang="en-US" dirty="0" smtClean="0"/>
              <a:t>Surprised </a:t>
            </a:r>
          </a:p>
          <a:p>
            <a:pPr marL="550926" indent="-514350">
              <a:buAutoNum type="alphaLcPeriod"/>
            </a:pPr>
            <a:r>
              <a:rPr lang="en-US" dirty="0" smtClean="0"/>
              <a:t>Bored</a:t>
            </a:r>
          </a:p>
          <a:p>
            <a:pPr marL="550926" indent="-514350">
              <a:buAutoNum type="alphaLcPeriod"/>
            </a:pPr>
            <a:r>
              <a:rPr lang="en-US" dirty="0" smtClean="0"/>
              <a:t>Angry									</a:t>
            </a:r>
          </a:p>
          <a:p>
            <a:pPr marL="550926" indent="-514350">
              <a:buNone/>
            </a:pPr>
            <a:r>
              <a:rPr lang="en-US" sz="865" dirty="0" smtClean="0"/>
              <a:t>								                  </a:t>
            </a:r>
          </a:p>
          <a:p>
            <a:pPr marL="550926" indent="-514350">
              <a:buNone/>
            </a:pPr>
            <a:r>
              <a:rPr lang="en-US" sz="865" dirty="0" smtClean="0"/>
              <a:t>Source: </a:t>
            </a:r>
            <a:r>
              <a:rPr lang="en-US" sz="800" u="sng" dirty="0" smtClean="0">
                <a:hlinkClick r:id="rId2"/>
              </a:rPr>
              <a:t>www.ideachampions.com/.../ innovation_as_a.shtml</a:t>
            </a:r>
            <a:r>
              <a:rPr lang="en-US" sz="865" dirty="0" smtClean="0"/>
              <a:t>						                   answer: surprised </a:t>
            </a:r>
          </a:p>
        </p:txBody>
      </p:sp>
      <p:pic>
        <p:nvPicPr>
          <p:cNvPr id="8" name="Picture 7" descr="surpris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228600"/>
            <a:ext cx="2667000" cy="3827242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ared-p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3548062" cy="4046537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4292600"/>
            <a:ext cx="8839200" cy="2565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027" dirty="0" smtClean="0"/>
              <a:t>And last but not least, what’s up with this lady, is she:</a:t>
            </a:r>
          </a:p>
          <a:p>
            <a:pPr marL="550926" indent="-514350">
              <a:buAutoNum type="alphaLcPeriod"/>
            </a:pPr>
            <a:r>
              <a:rPr lang="en-US" sz="3027" dirty="0" smtClean="0"/>
              <a:t>Sad</a:t>
            </a:r>
          </a:p>
          <a:p>
            <a:pPr marL="550926" indent="-514350">
              <a:buAutoNum type="alphaLcPeriod"/>
            </a:pPr>
            <a:r>
              <a:rPr lang="en-US" sz="3027" dirty="0" smtClean="0"/>
              <a:t>Surprised</a:t>
            </a:r>
          </a:p>
          <a:p>
            <a:pPr marL="550926" indent="-514350">
              <a:buAutoNum type="alphaLcPeriod"/>
            </a:pPr>
            <a:r>
              <a:rPr lang="en-US" sz="3027" dirty="0" smtClean="0"/>
              <a:t>Scared	</a:t>
            </a:r>
            <a:r>
              <a:rPr lang="en-US" dirty="0" smtClean="0"/>
              <a:t>					</a:t>
            </a:r>
          </a:p>
          <a:p>
            <a:pPr marL="550926" indent="-514350">
              <a:buNone/>
            </a:pPr>
            <a:r>
              <a:rPr lang="en-US" dirty="0" smtClean="0"/>
              <a:t>		</a:t>
            </a:r>
          </a:p>
          <a:p>
            <a:pPr marL="550926" indent="-514350">
              <a:buNone/>
            </a:pPr>
            <a:r>
              <a:rPr lang="en-US" sz="941" dirty="0" smtClean="0"/>
              <a:t>Source: </a:t>
            </a:r>
            <a:r>
              <a:rPr lang="en-US" sz="900" u="sng" dirty="0" smtClean="0"/>
              <a:t>2013readsandreacts.wordpress.com/.../</a:t>
            </a:r>
            <a:r>
              <a:rPr lang="en-US" sz="941" dirty="0" smtClean="0"/>
              <a:t>						                 answer: scared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467600" cy="5287963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3200" dirty="0" smtClean="0"/>
              <a:t>Pretty easy huh?</a:t>
            </a:r>
            <a:endParaRPr lang="en-US" sz="32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0" cy="5745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previous images, as we all noticed, were different body gestures that gave out different messages right?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Well, that’s what is called                   “</a:t>
            </a:r>
            <a:r>
              <a:rPr lang="en-US" b="1" dirty="0" smtClean="0"/>
              <a:t>Body Language”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7467600" cy="6019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First, What is </a:t>
            </a:r>
            <a:r>
              <a:rPr lang="en-US" b="1" dirty="0" smtClean="0"/>
              <a:t>Body Language</a:t>
            </a:r>
            <a:r>
              <a:rPr lang="en-US" dirty="0" smtClean="0"/>
              <a:t>?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definition of </a:t>
            </a:r>
            <a:r>
              <a:rPr lang="en-US" b="1" dirty="0" smtClean="0"/>
              <a:t>body language</a:t>
            </a:r>
            <a:r>
              <a:rPr lang="en-US" dirty="0" smtClean="0"/>
              <a:t> is:</a:t>
            </a:r>
          </a:p>
          <a:p>
            <a:pPr>
              <a:buNone/>
            </a:pPr>
            <a:r>
              <a:rPr lang="en-US" dirty="0" smtClean="0"/>
              <a:t>the process of communicating nonverbally through conscious or unconscious gestures and movement.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In other words, </a:t>
            </a:r>
            <a:r>
              <a:rPr lang="en-US" b="1" dirty="0" smtClean="0"/>
              <a:t>body language </a:t>
            </a:r>
            <a:r>
              <a:rPr lang="en-US" dirty="0" smtClean="0"/>
              <a:t>is:</a:t>
            </a:r>
          </a:p>
          <a:p>
            <a:pPr>
              <a:buNone/>
            </a:pPr>
            <a:r>
              <a:rPr lang="en-US" dirty="0" smtClean="0"/>
              <a:t>When people communicate to each other nonverbally using facial expressions, gestures, and/or body movement.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90600" y="457200"/>
            <a:ext cx="7467600" cy="228600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6553200"/>
            <a:ext cx="7467600" cy="30480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lvl="0" indent="-384048" defTabSz="914400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n-US" sz="1100" dirty="0" smtClean="0"/>
              <a:t>"</a:t>
            </a:r>
            <a:r>
              <a:rPr lang="en-US" sz="1100" u="sng" dirty="0" smtClean="0"/>
              <a:t>body language." The Oxford Pocket Dictionary of Current English. 2009. </a:t>
            </a:r>
            <a:r>
              <a:rPr lang="en-US" sz="1100" i="1" u="sng" dirty="0" smtClean="0"/>
              <a:t>Encyclopedia.com. 6 Jun. 2010 &lt;http://www.encyclopedia.com&gt;.</a:t>
            </a:r>
            <a:endParaRPr kumimoji="0" lang="en-US" sz="1286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2448</TotalTime>
  <Words>1744</Words>
  <Application>Microsoft Macintosh PowerPoint</Application>
  <PresentationFormat>On-screen Show (4:3)</PresentationFormat>
  <Paragraphs>246</Paragraphs>
  <Slides>30</Slides>
  <Notes>1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Technic</vt:lpstr>
      <vt:lpstr>Body Language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Body Language </dc:title>
  <dc:creator>KL100671</dc:creator>
  <cp:lastModifiedBy>KL100671</cp:lastModifiedBy>
  <cp:revision>16</cp:revision>
  <dcterms:created xsi:type="dcterms:W3CDTF">2010-06-07T04:46:47Z</dcterms:created>
  <dcterms:modified xsi:type="dcterms:W3CDTF">2010-06-07T08:21:57Z</dcterms:modified>
</cp:coreProperties>
</file>