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Default Extension="tiff" ContentType="image/tiff"/>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73" r:id="rId1"/>
  </p:sldMasterIdLst>
  <p:notesMasterIdLst>
    <p:notesMasterId r:id="rId34"/>
  </p:notesMasterIdLst>
  <p:sldIdLst>
    <p:sldId id="256" r:id="rId2"/>
    <p:sldId id="289" r:id="rId3"/>
    <p:sldId id="25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7" r:id="rId30"/>
    <p:sldId id="257" r:id="rId31"/>
    <p:sldId id="288" r:id="rId32"/>
    <p:sldId id="286"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590" autoAdjust="0"/>
    <p:restoredTop sz="94591" autoAdjust="0"/>
  </p:normalViewPr>
  <p:slideViewPr>
    <p:cSldViewPr snapToObjects="1">
      <p:cViewPr varScale="1">
        <p:scale>
          <a:sx n="115" d="100"/>
          <a:sy n="115" d="100"/>
        </p:scale>
        <p:origin x="-696" y="-96"/>
      </p:cViewPr>
      <p:guideLst>
        <p:guide orient="horz" pos="2160"/>
        <p:guide pos="2880"/>
      </p:guideLst>
    </p:cSldViewPr>
  </p:slideViewPr>
  <p:outlineViewPr>
    <p:cViewPr>
      <p:scale>
        <a:sx n="33" d="100"/>
        <a:sy n="33" d="100"/>
      </p:scale>
      <p:origin x="0" y="316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printerSettings" Target="printerSettings/printerSettings1.bin"/><Relationship Id="rId31" Type="http://schemas.openxmlformats.org/officeDocument/2006/relationships/slide" Target="slides/slide30.xml"/><Relationship Id="rId34" Type="http://schemas.openxmlformats.org/officeDocument/2006/relationships/notesMaster" Target="notesMasters/notesMaster1.xml"/><Relationship Id="rId39" Type="http://schemas.openxmlformats.org/officeDocument/2006/relationships/tableStyles" Target="tableStyles.xml"/><Relationship Id="rId7" Type="http://schemas.openxmlformats.org/officeDocument/2006/relationships/slide" Target="slides/slide6.xml"/><Relationship Id="rId36" Type="http://schemas.openxmlformats.org/officeDocument/2006/relationships/presProps" Target="presProp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theme" Target="theme/theme1.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DA55C8-F0EF-0242-8E53-EEABB1BD6961}" type="datetimeFigureOut">
              <a:rPr lang="en-US" smtClean="0"/>
              <a:pPr/>
              <a:t>1/18/10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C9421A-6D12-3F4E-959E-ADA628378AF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C9421A-6D12-3F4E-959E-ADA628378AF6}"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306388" y="3505200"/>
            <a:ext cx="4683050" cy="1344706"/>
          </a:xfrm>
        </p:spPr>
        <p:txBody>
          <a:bodyPr anchor="b" anchorCtr="0">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75294"/>
            <a:ext cx="1600200" cy="365125"/>
          </a:xfrm>
        </p:spPr>
        <p:txBody>
          <a:bodyPr/>
          <a:lstStyle>
            <a:lvl1pPr>
              <a:defRPr sz="1100">
                <a:solidFill>
                  <a:schemeClr val="tx2"/>
                </a:solidFill>
              </a:defRPr>
            </a:lvl1pPr>
          </a:lstStyle>
          <a:p>
            <a:fld id="{89602FAB-EA37-47E3-B9DD-8E87123EB3C7}" type="datetime1">
              <a:rPr lang="en-US" smtClean="0"/>
              <a:pPr/>
              <a:t>1/18/10</a:t>
            </a:fld>
            <a:endParaRPr lang="en-US"/>
          </a:p>
        </p:txBody>
      </p:sp>
      <p:sp>
        <p:nvSpPr>
          <p:cNvPr id="5" name="Footer Placeholder 4"/>
          <p:cNvSpPr>
            <a:spLocks noGrp="1"/>
          </p:cNvSpPr>
          <p:nvPr>
            <p:ph type="ftr" sz="quarter" idx="11"/>
          </p:nvPr>
        </p:nvSpPr>
        <p:spPr>
          <a:xfrm>
            <a:off x="2209800" y="6275294"/>
            <a:ext cx="5638800" cy="365125"/>
          </a:xfrm>
        </p:spPr>
        <p:txBody>
          <a:bodyPr/>
          <a:lstStyle>
            <a:lvl1pPr algn="l">
              <a:defRPr sz="1100">
                <a:solidFill>
                  <a:schemeClr val="tx2"/>
                </a:solidFill>
              </a:defRPr>
            </a:lvl1pPr>
          </a:lstStyle>
          <a:p>
            <a:endParaRPr lang="en-US"/>
          </a:p>
        </p:txBody>
      </p:sp>
      <p:sp>
        <p:nvSpPr>
          <p:cNvPr id="6" name="Slide Number Placeholder 5"/>
          <p:cNvSpPr>
            <a:spLocks noGrp="1"/>
          </p:cNvSpPr>
          <p:nvPr>
            <p:ph type="sldNum" sz="quarter" idx="12"/>
          </p:nvPr>
        </p:nvSpPr>
        <p:spPr>
          <a:xfrm>
            <a:off x="8077200" y="6275294"/>
            <a:ext cx="609600" cy="365125"/>
          </a:xfrm>
        </p:spPr>
        <p:txBody>
          <a:bodyPr/>
          <a:lstStyle>
            <a:lvl1pPr>
              <a:defRPr sz="1400">
                <a:solidFill>
                  <a:schemeClr val="tx2"/>
                </a:solidFill>
              </a:defRPr>
            </a:lvl1pPr>
          </a:lstStyle>
          <a:p>
            <a:fld id="{91AF2B4D-6B12-4EDF-87BB-2B55CECB66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2FDD8-6001-134A-BE25-3FA943BBC094}" type="datetimeFigureOut">
              <a:rPr lang="en-US" smtClean="0"/>
              <a:pPr/>
              <a:t>1/18/10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B85E5-2678-294F-9D5A-26ECD4BC67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2512FDD8-6001-134A-BE25-3FA943BBC094}" type="datetimeFigureOut">
              <a:rPr lang="en-US" smtClean="0"/>
              <a:pPr/>
              <a:t>1/18/10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CB85E5-2678-294F-9D5A-26ECD4BC6723}" type="slidenum">
              <a:rPr lang="en-US" smtClean="0"/>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2512FDD8-6001-134A-BE25-3FA943BBC094}" type="datetimeFigureOut">
              <a:rPr lang="en-US" smtClean="0"/>
              <a:pPr/>
              <a:t>1/18/10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CB85E5-2678-294F-9D5A-26ECD4BC6723}" type="slidenum">
              <a:rPr lang="en-US" smtClean="0"/>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512FDD8-6001-134A-BE25-3FA943BBC094}" type="datetimeFigureOut">
              <a:rPr lang="en-US" smtClean="0"/>
              <a:pPr/>
              <a:t>1/18/10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B85E5-2678-294F-9D5A-26ECD4BC6723}"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US"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512FDD8-6001-134A-BE25-3FA943BBC094}" type="datetimeFigureOut">
              <a:rPr lang="en-US" smtClean="0"/>
              <a:pPr/>
              <a:t>1/18/10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B85E5-2678-294F-9D5A-26ECD4BC67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512FDD8-6001-134A-BE25-3FA943BBC094}" type="datetimeFigureOut">
              <a:rPr lang="en-US" smtClean="0"/>
              <a:pPr/>
              <a:t>1/18/10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B85E5-2678-294F-9D5A-26ECD4BC67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512FDD8-6001-134A-BE25-3FA943BBC094}" type="datetimeFigureOut">
              <a:rPr lang="en-US" smtClean="0"/>
              <a:pPr/>
              <a:t>1/18/10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B85E5-2678-294F-9D5A-26ECD4BC67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512FDD8-6001-134A-BE25-3FA943BBC094}" type="datetimeFigureOut">
              <a:rPr lang="en-US" smtClean="0"/>
              <a:pPr/>
              <a:t>1/18/10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CB85E5-2678-294F-9D5A-26ECD4BC6723}" type="slidenum">
              <a:rPr lang="en-US" smtClean="0"/>
              <a:pPr/>
              <a:t>‹#›</a:t>
            </a:fld>
            <a:endParaRPr lang="en-US"/>
          </a:p>
        </p:txBody>
      </p:sp>
      <p:sp>
        <p:nvSpPr>
          <p:cNvPr id="12" name="Rectangle 11"/>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512FDD8-6001-134A-BE25-3FA943BBC094}" type="datetimeFigureOut">
              <a:rPr lang="en-US" smtClean="0"/>
              <a:pPr/>
              <a:t>1/18/10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CB85E5-2678-294F-9D5A-26ECD4BC67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12FDD8-6001-134A-BE25-3FA943BBC094}" type="datetimeFigureOut">
              <a:rPr lang="en-US" smtClean="0"/>
              <a:pPr/>
              <a:t>1/18/10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CB85E5-2678-294F-9D5A-26ECD4BC67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2FDD8-6001-134A-BE25-3FA943BBC094}" type="datetimeFigureOut">
              <a:rPr lang="en-US" smtClean="0"/>
              <a:pPr/>
              <a:t>1/18/10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B85E5-2678-294F-9D5A-26ECD4BC67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775" y="582706"/>
            <a:ext cx="7918450" cy="788894"/>
          </a:xfrm>
          <a:prstGeom prst="rect">
            <a:avLst/>
          </a:prstGeom>
        </p:spPr>
        <p:txBody>
          <a:bodyPr vert="horz" lIns="91440" tIns="45720" rIns="91440" bIns="45720" rtlCol="0" anchor="t" anchorCtr="0">
            <a:normAutofit/>
          </a:bodyPr>
          <a:lstStyle/>
          <a:p>
            <a:r>
              <a:rPr lang="en-US" smtClean="0"/>
              <a:t>Click to edit Master title style</a:t>
            </a:r>
            <a:endParaRPr/>
          </a:p>
        </p:txBody>
      </p:sp>
      <p:sp>
        <p:nvSpPr>
          <p:cNvPr id="3" name="Text Placeholder 2"/>
          <p:cNvSpPr>
            <a:spLocks noGrp="1"/>
          </p:cNvSpPr>
          <p:nvPr>
            <p:ph type="body" idx="1"/>
          </p:nvPr>
        </p:nvSpPr>
        <p:spPr>
          <a:xfrm>
            <a:off x="988358" y="2044700"/>
            <a:ext cx="7167284" cy="40814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75294"/>
            <a:ext cx="1600200" cy="365125"/>
          </a:xfrm>
          <a:prstGeom prst="rect">
            <a:avLst/>
          </a:prstGeom>
        </p:spPr>
        <p:txBody>
          <a:bodyPr vert="horz" lIns="91440" tIns="45720" rIns="91440" bIns="45720" rtlCol="0" anchor="ctr"/>
          <a:lstStyle>
            <a:lvl1pPr algn="l">
              <a:defRPr sz="1100">
                <a:solidFill>
                  <a:schemeClr val="tx2"/>
                </a:solidFill>
              </a:defRPr>
            </a:lvl1pPr>
          </a:lstStyle>
          <a:p>
            <a:fld id="{2512FDD8-6001-134A-BE25-3FA943BBC094}" type="datetimeFigureOut">
              <a:rPr lang="en-US" smtClean="0"/>
              <a:pPr/>
              <a:t>1/18/10</a:t>
            </a:fld>
            <a:endParaRPr lang="en-US"/>
          </a:p>
        </p:txBody>
      </p:sp>
      <p:sp>
        <p:nvSpPr>
          <p:cNvPr id="5" name="Footer Placeholder 4"/>
          <p:cNvSpPr>
            <a:spLocks noGrp="1"/>
          </p:cNvSpPr>
          <p:nvPr>
            <p:ph type="ftr" sz="quarter" idx="3"/>
          </p:nvPr>
        </p:nvSpPr>
        <p:spPr>
          <a:xfrm>
            <a:off x="2205318" y="6275294"/>
            <a:ext cx="5643282"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sp>
        <p:nvSpPr>
          <p:cNvPr id="6" name="Slide Number Placeholder 5"/>
          <p:cNvSpPr>
            <a:spLocks noGrp="1"/>
          </p:cNvSpPr>
          <p:nvPr>
            <p:ph type="sldNum" sz="quarter" idx="4"/>
          </p:nvPr>
        </p:nvSpPr>
        <p:spPr>
          <a:xfrm>
            <a:off x="8077200" y="6275294"/>
            <a:ext cx="609600" cy="365125"/>
          </a:xfrm>
          <a:prstGeom prst="rect">
            <a:avLst/>
          </a:prstGeom>
        </p:spPr>
        <p:txBody>
          <a:bodyPr vert="horz" lIns="91440" tIns="45720" rIns="91440" bIns="45720" rtlCol="0" anchor="ctr"/>
          <a:lstStyle>
            <a:lvl1pPr algn="r">
              <a:defRPr sz="1400">
                <a:solidFill>
                  <a:schemeClr val="tx2"/>
                </a:solidFill>
              </a:defRPr>
            </a:lvl1pPr>
          </a:lstStyle>
          <a:p>
            <a:fld id="{2DCB85E5-2678-294F-9D5A-26ECD4BC672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 id="2147483886" r:id="rId13"/>
    <p:sldLayoutId id="2147483887" r:id="rId14"/>
  </p:sldLayoutIdLst>
  <p:txStyles>
    <p:titleStyle>
      <a:lvl1pPr algn="ctr" defTabSz="914400" rtl="0" eaLnBrk="1" latinLnBrk="0" hangingPunct="1">
        <a:spcBef>
          <a:spcPct val="0"/>
        </a:spcBef>
        <a:buNone/>
        <a:defRPr sz="42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bg2"/>
        </a:buClr>
        <a:buSzPct val="90000"/>
        <a:buFont typeface="Wingdings 2" pitchFamily="18" charset="2"/>
        <a:buChar char="Ü"/>
        <a:defRPr sz="2200" kern="1200">
          <a:solidFill>
            <a:schemeClr val="tx1"/>
          </a:solidFill>
          <a:latin typeface="+mn-lt"/>
          <a:ea typeface="+mn-ea"/>
          <a:cs typeface="+mn-cs"/>
        </a:defRPr>
      </a:lvl1pPr>
      <a:lvl2pPr marL="6858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2000" kern="1200">
          <a:solidFill>
            <a:schemeClr val="tx1"/>
          </a:solidFill>
          <a:latin typeface="+mn-lt"/>
          <a:ea typeface="+mn-ea"/>
          <a:cs typeface="+mn-cs"/>
        </a:defRPr>
      </a:lvl2pPr>
      <a:lvl3pPr marL="10350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3pPr>
      <a:lvl4pPr marL="13716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1800" kern="1200">
          <a:solidFill>
            <a:schemeClr val="tx1"/>
          </a:solidFill>
          <a:latin typeface="+mn-lt"/>
          <a:ea typeface="+mn-ea"/>
          <a:cs typeface="+mn-cs"/>
        </a:defRPr>
      </a:lvl4pPr>
      <a:lvl5pPr marL="17208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3" Type="http://schemas.openxmlformats.org/officeDocument/2006/relationships/image" Target="../media/image15.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economicswebinstitute.org/concepts.htm" TargetMode="External"/><Relationship Id="rId3" Type="http://schemas.openxmlformats.org/officeDocument/2006/relationships/hyperlink" Target="http://www.economist.com/research/economic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Economics ABC Book</a:t>
            </a:r>
            <a:endParaRPr lang="en-US" dirty="0"/>
          </a:p>
        </p:txBody>
      </p:sp>
      <p:sp>
        <p:nvSpPr>
          <p:cNvPr id="3" name="Subtitle 2"/>
          <p:cNvSpPr>
            <a:spLocks noGrp="1"/>
          </p:cNvSpPr>
          <p:nvPr>
            <p:ph type="subTitle" idx="1"/>
          </p:nvPr>
        </p:nvSpPr>
        <p:spPr>
          <a:xfrm>
            <a:off x="306388" y="3733800"/>
            <a:ext cx="4683050" cy="1344706"/>
          </a:xfrm>
        </p:spPr>
        <p:txBody>
          <a:bodyPr>
            <a:normAutofit lnSpcReduction="10000"/>
          </a:bodyPr>
          <a:lstStyle/>
          <a:p>
            <a:r>
              <a:rPr lang="en-US" dirty="0" smtClean="0"/>
              <a:t>By: Fahad Almojel</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895601" y="850106"/>
            <a:ext cx="4953000" cy="9144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Hard Currency</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a:buNone/>
            </a:pPr>
            <a:endParaRPr lang="en-US" spc="150" dirty="0" smtClean="0">
              <a:ln w="11430"/>
              <a:solidFill>
                <a:schemeClr val="accent1"/>
              </a:solidFill>
              <a:effectLst>
                <a:outerShdw blurRad="25400" algn="tl" rotWithShape="0">
                  <a:srgbClr val="000000">
                    <a:alpha val="43000"/>
                  </a:srgbClr>
                </a:outerShdw>
              </a:effectLst>
            </a:endParaRPr>
          </a:p>
          <a:p>
            <a:pPr>
              <a:buNone/>
            </a:pPr>
            <a:r>
              <a:rPr lang="en-US" spc="150" dirty="0" smtClean="0">
                <a:ln w="11430"/>
                <a:solidFill>
                  <a:schemeClr val="accent1"/>
                </a:solidFill>
                <a:effectLst>
                  <a:outerShdw blurRad="25400" algn="tl" rotWithShape="0">
                    <a:srgbClr val="000000">
                      <a:alpha val="43000"/>
                    </a:srgbClr>
                  </a:outerShdw>
                </a:effectLst>
              </a:rPr>
              <a:t>	Luckily, this country had a reserve of </a:t>
            </a:r>
            <a:r>
              <a:rPr lang="en-US" u="sng" spc="150" dirty="0" smtClean="0">
                <a:ln w="11430"/>
                <a:solidFill>
                  <a:schemeClr val="accent1"/>
                </a:solidFill>
                <a:effectLst>
                  <a:outerShdw blurRad="25400" algn="tl" rotWithShape="0">
                    <a:srgbClr val="000000">
                      <a:alpha val="43000"/>
                    </a:srgbClr>
                  </a:outerShdw>
                </a:effectLst>
              </a:rPr>
              <a:t>Hard Currency</a:t>
            </a:r>
            <a:r>
              <a:rPr lang="en-US" spc="150" dirty="0" smtClean="0">
                <a:ln w="11430"/>
                <a:solidFill>
                  <a:schemeClr val="accent1"/>
                </a:solidFill>
                <a:effectLst>
                  <a:outerShdw blurRad="25400" algn="tl" rotWithShape="0">
                    <a:srgbClr val="000000">
                      <a:alpha val="43000"/>
                    </a:srgbClr>
                  </a:outerShdw>
                </a:effectLst>
              </a:rPr>
              <a:t>, like the euro, which made its economy more sustain.</a:t>
            </a:r>
            <a:endParaRPr lang="en-US" spc="150" dirty="0">
              <a:ln w="11430"/>
              <a:solidFill>
                <a:schemeClr val="accent1"/>
              </a:solidFill>
              <a:effectLst>
                <a:outerShdw blurRad="25400" algn="tl" rotWithShape="0">
                  <a:srgbClr val="000000">
                    <a:alpha val="43000"/>
                  </a:srgbClr>
                </a:outerShdw>
              </a:effectLst>
            </a:endParaRPr>
          </a:p>
        </p:txBody>
      </p:sp>
      <p:sp>
        <p:nvSpPr>
          <p:cNvPr id="61" name="Rectangle 60"/>
          <p:cNvSpPr/>
          <p:nvPr/>
        </p:nvSpPr>
        <p:spPr>
          <a:xfrm>
            <a:off x="1981200" y="533400"/>
            <a:ext cx="9144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H</a:t>
            </a:r>
            <a:endParaRPr lang="en-US" sz="7400" b="1" spc="150" dirty="0">
              <a:ln w="11430"/>
              <a:solidFill>
                <a:srgbClr val="F8F8F8"/>
              </a:solidFill>
              <a:effectLst>
                <a:outerShdw blurRad="25400" algn="tl" rotWithShape="0">
                  <a:srgbClr val="000000">
                    <a:alpha val="43000"/>
                  </a:srgbClr>
                </a:outerShdw>
              </a:effectLst>
            </a:endParaRPr>
          </a:p>
        </p:txBody>
      </p:sp>
      <p:pic>
        <p:nvPicPr>
          <p:cNvPr id="5" name="Picture 4" descr="gold1.jpg"/>
          <p:cNvPicPr>
            <a:picLocks noChangeAspect="1"/>
          </p:cNvPicPr>
          <p:nvPr/>
        </p:nvPicPr>
        <p:blipFill>
          <a:blip r:embed="rId2"/>
          <a:stretch>
            <a:fillRect/>
          </a:stretch>
        </p:blipFill>
        <p:spPr>
          <a:xfrm>
            <a:off x="4953000" y="3954463"/>
            <a:ext cx="3048001" cy="2171700"/>
          </a:xfrm>
          <a:prstGeom prst="rect">
            <a:avLst/>
          </a:prstGeom>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077008" y="850106"/>
            <a:ext cx="3399992" cy="9144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Inflation</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a:buNone/>
            </a:pPr>
            <a:endParaRPr lang="en-US" dirty="0" smtClean="0">
              <a:solidFill>
                <a:srgbClr val="FFAF03"/>
              </a:solidFill>
            </a:endParaRPr>
          </a:p>
          <a:p>
            <a:pPr>
              <a:buNone/>
            </a:pPr>
            <a:r>
              <a:rPr lang="en-US" dirty="0" smtClean="0">
                <a:solidFill>
                  <a:srgbClr val="FFAF03"/>
                </a:solidFill>
              </a:rPr>
              <a:t>	As a consequence of the bears eating all the honey in town, they had to import a large amount of honey, which high demand pulled the price up, or caused </a:t>
            </a:r>
            <a:r>
              <a:rPr lang="en-US" u="sng" dirty="0" smtClean="0">
                <a:solidFill>
                  <a:srgbClr val="FFAF03"/>
                </a:solidFill>
              </a:rPr>
              <a:t>Inflation</a:t>
            </a:r>
            <a:r>
              <a:rPr lang="en-US" dirty="0" smtClean="0">
                <a:solidFill>
                  <a:srgbClr val="FFAF03"/>
                </a:solidFill>
              </a:rPr>
              <a:t> in the price of honey.</a:t>
            </a:r>
          </a:p>
        </p:txBody>
      </p:sp>
      <p:sp>
        <p:nvSpPr>
          <p:cNvPr id="61" name="Rectangle 60"/>
          <p:cNvSpPr/>
          <p:nvPr/>
        </p:nvSpPr>
        <p:spPr>
          <a:xfrm>
            <a:off x="2209800" y="533400"/>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I</a:t>
            </a:r>
            <a:endParaRPr lang="en-US" sz="7400" b="1" spc="150" dirty="0">
              <a:ln w="11430"/>
              <a:solidFill>
                <a:srgbClr val="F8F8F8"/>
              </a:solidFill>
              <a:effectLst>
                <a:outerShdw blurRad="25400" algn="tl" rotWithShape="0">
                  <a:srgbClr val="000000">
                    <a:alpha val="43000"/>
                  </a:srgbClr>
                </a:outerShdw>
              </a:effectLst>
            </a:endParaRPr>
          </a:p>
        </p:txBody>
      </p:sp>
      <p:pic>
        <p:nvPicPr>
          <p:cNvPr id="6" name="Picture 5" descr="Snapshot 2010-01-18 21-55-22.tiff"/>
          <p:cNvPicPr>
            <a:picLocks noChangeAspect="1"/>
          </p:cNvPicPr>
          <p:nvPr/>
        </p:nvPicPr>
        <p:blipFill>
          <a:blip r:embed="rId2"/>
          <a:stretch>
            <a:fillRect/>
          </a:stretch>
        </p:blipFill>
        <p:spPr>
          <a:xfrm>
            <a:off x="3810000" y="4410075"/>
            <a:ext cx="3682779" cy="1716088"/>
          </a:xfrm>
          <a:prstGeom prst="rect">
            <a:avLst/>
          </a:prstGeo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286000" y="838200"/>
            <a:ext cx="6219825" cy="805656"/>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Joint Stock Company</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r>
              <a:rPr lang="en-US" dirty="0" smtClean="0">
                <a:solidFill>
                  <a:srgbClr val="FFAF03"/>
                </a:solidFill>
              </a:rPr>
              <a:t>	</a:t>
            </a:r>
            <a:r>
              <a:rPr lang="en-US" dirty="0" smtClean="0">
                <a:solidFill>
                  <a:srgbClr val="FFAF03"/>
                </a:solidFill>
              </a:rPr>
              <a:t>The </a:t>
            </a:r>
            <a:r>
              <a:rPr lang="en-US" dirty="0" smtClean="0">
                <a:solidFill>
                  <a:srgbClr val="FFAF03"/>
                </a:solidFill>
              </a:rPr>
              <a:t>business man’s RPG company worked out successfully and exported a large number of RPG’s to that town to deal with the bears. The guy liked owning business in the RPG production industry, so he transferred his company into a </a:t>
            </a:r>
            <a:r>
              <a:rPr lang="en-US" u="sng" dirty="0" smtClean="0">
                <a:solidFill>
                  <a:srgbClr val="FFAF03"/>
                </a:solidFill>
              </a:rPr>
              <a:t>Joint Stock Company</a:t>
            </a:r>
            <a:r>
              <a:rPr lang="en-US" dirty="0" smtClean="0">
                <a:solidFill>
                  <a:srgbClr val="FFAF03"/>
                </a:solidFill>
              </a:rPr>
              <a:t> in order to make it more profitable. This means many people purchased shares of the business and shared its risks and profits.</a:t>
            </a:r>
            <a:endParaRPr lang="en-US" u="sng" dirty="0" smtClean="0">
              <a:solidFill>
                <a:srgbClr val="FFAF03"/>
              </a:solidFill>
            </a:endParaRPr>
          </a:p>
        </p:txBody>
      </p:sp>
      <p:sp>
        <p:nvSpPr>
          <p:cNvPr id="61" name="Rectangle 60"/>
          <p:cNvSpPr/>
          <p:nvPr/>
        </p:nvSpPr>
        <p:spPr>
          <a:xfrm>
            <a:off x="1143000" y="412750"/>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J</a:t>
            </a:r>
            <a:endParaRPr lang="en-US" sz="7400" b="1" spc="150" dirty="0">
              <a:ln w="11430"/>
              <a:solidFill>
                <a:srgbClr val="F8F8F8"/>
              </a:solidFill>
              <a:effectLst>
                <a:outerShdw blurRad="25400" algn="tl" rotWithShape="0">
                  <a:srgbClr val="000000">
                    <a:alpha val="43000"/>
                  </a:srgbClr>
                </a:outerShdw>
              </a:effectLst>
            </a:endParaRPr>
          </a:p>
        </p:txBody>
      </p:sp>
      <p:pic>
        <p:nvPicPr>
          <p:cNvPr id="5" name="Picture 4" descr="71014_MoneyHappiness_vl-vertical.jpg"/>
          <p:cNvPicPr>
            <a:picLocks noChangeAspect="1"/>
          </p:cNvPicPr>
          <p:nvPr/>
        </p:nvPicPr>
        <p:blipFill>
          <a:blip r:embed="rId2"/>
          <a:stretch>
            <a:fillRect/>
          </a:stretch>
        </p:blipFill>
        <p:spPr>
          <a:xfrm>
            <a:off x="4648200" y="4876800"/>
            <a:ext cx="1474838" cy="1981200"/>
          </a:xfrm>
          <a:prstGeom prst="rect">
            <a:avLst/>
          </a:prstGeo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590800" y="850106"/>
            <a:ext cx="3962399" cy="9144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Keynesian</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a:buNone/>
            </a:pPr>
            <a:endParaRPr lang="en-US" b="1" spc="150" dirty="0" smtClean="0">
              <a:ln w="11430"/>
              <a:solidFill>
                <a:srgbClr val="F8F8F8"/>
              </a:solidFill>
              <a:effectLst>
                <a:outerShdw blurRad="25400" algn="tl" rotWithShape="0">
                  <a:srgbClr val="000000">
                    <a:alpha val="43000"/>
                  </a:srgbClr>
                </a:outerShdw>
              </a:effectLst>
            </a:endParaRPr>
          </a:p>
          <a:p>
            <a:pPr>
              <a:buNone/>
            </a:pPr>
            <a:r>
              <a:rPr lang="en-US" b="1" spc="150" dirty="0" smtClean="0">
                <a:ln w="11430"/>
                <a:solidFill>
                  <a:srgbClr val="F8F8F8"/>
                </a:solidFill>
                <a:effectLst>
                  <a:outerShdw blurRad="25400" algn="tl" rotWithShape="0">
                    <a:srgbClr val="000000">
                      <a:alpha val="43000"/>
                    </a:srgbClr>
                  </a:outerShdw>
                </a:effectLst>
              </a:rPr>
              <a:t>	</a:t>
            </a:r>
            <a:r>
              <a:rPr lang="en-US" spc="150" dirty="0" smtClean="0">
                <a:ln w="11430"/>
                <a:solidFill>
                  <a:srgbClr val="FFAF03"/>
                </a:solidFill>
                <a:effectLst>
                  <a:outerShdw blurRad="25400" algn="tl" rotWithShape="0">
                    <a:srgbClr val="000000">
                      <a:alpha val="43000"/>
                    </a:srgbClr>
                  </a:outerShdw>
                </a:effectLst>
              </a:rPr>
              <a:t>After the incident happened, the government were being aware of corporations and private sectors in order for them not to make the incident happen again, so the government took in control and supervised activities.</a:t>
            </a:r>
            <a:endParaRPr lang="en-US" b="1" spc="150" dirty="0">
              <a:ln w="11430"/>
              <a:solidFill>
                <a:srgbClr val="F8F8F8"/>
              </a:solidFill>
              <a:effectLst>
                <a:outerShdw blurRad="25400" algn="tl" rotWithShape="0">
                  <a:srgbClr val="000000">
                    <a:alpha val="43000"/>
                  </a:srgbClr>
                </a:outerShdw>
              </a:effectLst>
            </a:endParaRPr>
          </a:p>
        </p:txBody>
      </p:sp>
      <p:sp>
        <p:nvSpPr>
          <p:cNvPr id="61" name="Rectangle 60"/>
          <p:cNvSpPr/>
          <p:nvPr/>
        </p:nvSpPr>
        <p:spPr>
          <a:xfrm>
            <a:off x="1447800" y="533400"/>
            <a:ext cx="9144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K</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971800" y="850106"/>
            <a:ext cx="3124200" cy="750094"/>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Labor</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endParaRPr lang="en-US" spc="150" dirty="0" smtClean="0">
              <a:ln w="11430"/>
              <a:solidFill>
                <a:srgbClr val="FFAF03"/>
              </a:solidFill>
              <a:effectLst>
                <a:outerShdw blurRad="25400" algn="tl" rotWithShape="0">
                  <a:srgbClr val="000000">
                    <a:alpha val="43000"/>
                  </a:srgbClr>
                </a:outerShdw>
              </a:effectLst>
            </a:endParaRPr>
          </a:p>
          <a:p>
            <a:pPr lvl="0">
              <a:buNone/>
            </a:pPr>
            <a:r>
              <a:rPr lang="en-US" spc="150" dirty="0" smtClean="0">
                <a:ln w="11430"/>
                <a:solidFill>
                  <a:srgbClr val="FFAF03"/>
                </a:solidFill>
                <a:effectLst>
                  <a:outerShdw blurRad="25400" algn="tl" rotWithShape="0">
                    <a:srgbClr val="000000">
                      <a:alpha val="43000"/>
                    </a:srgbClr>
                  </a:outerShdw>
                </a:effectLst>
              </a:rPr>
              <a:t>	Due to the destruction that happened in the town, laborers were required to do some </a:t>
            </a:r>
            <a:r>
              <a:rPr lang="en-US" u="sng" spc="150" dirty="0" smtClean="0">
                <a:ln w="11430"/>
                <a:solidFill>
                  <a:srgbClr val="FFAF03"/>
                </a:solidFill>
                <a:effectLst>
                  <a:outerShdw blurRad="25400" algn="tl" rotWithShape="0">
                    <a:srgbClr val="000000">
                      <a:alpha val="43000"/>
                    </a:srgbClr>
                  </a:outerShdw>
                </a:effectLst>
              </a:rPr>
              <a:t>Labor</a:t>
            </a:r>
            <a:r>
              <a:rPr lang="en-US" spc="150" dirty="0" smtClean="0">
                <a:ln w="11430"/>
                <a:solidFill>
                  <a:srgbClr val="FFAF03"/>
                </a:solidFill>
                <a:effectLst>
                  <a:outerShdw blurRad="25400" algn="tl" rotWithShape="0">
                    <a:srgbClr val="000000">
                      <a:alpha val="43000"/>
                    </a:srgbClr>
                  </a:outerShdw>
                </a:effectLst>
              </a:rPr>
              <a:t> work to re-build the infrastructure.</a:t>
            </a:r>
            <a:endParaRPr lang="en-US" dirty="0" smtClean="0">
              <a:solidFill>
                <a:srgbClr val="FFAF03"/>
              </a:solidFill>
            </a:endParaRPr>
          </a:p>
        </p:txBody>
      </p:sp>
      <p:sp>
        <p:nvSpPr>
          <p:cNvPr id="61" name="Rectangle 60"/>
          <p:cNvSpPr/>
          <p:nvPr/>
        </p:nvSpPr>
        <p:spPr>
          <a:xfrm>
            <a:off x="2104593" y="533400"/>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L</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048000" y="762000"/>
            <a:ext cx="3505200" cy="8382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Model</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a:buNone/>
            </a:pPr>
            <a:endParaRPr lang="en-US" dirty="0" smtClean="0">
              <a:solidFill>
                <a:srgbClr val="FFAF03"/>
              </a:solidFill>
            </a:endParaRPr>
          </a:p>
          <a:p>
            <a:pPr>
              <a:buNone/>
            </a:pPr>
            <a:r>
              <a:rPr lang="en-US" dirty="0" smtClean="0">
                <a:solidFill>
                  <a:srgbClr val="FFAF03"/>
                </a:solidFill>
              </a:rPr>
              <a:t>	After all the chaos that was been going on, the Economist collected lots of data and statistics in order to make a </a:t>
            </a:r>
            <a:r>
              <a:rPr lang="en-US" u="sng" dirty="0" smtClean="0">
                <a:solidFill>
                  <a:srgbClr val="FFAF03"/>
                </a:solidFill>
              </a:rPr>
              <a:t>Model</a:t>
            </a:r>
            <a:r>
              <a:rPr lang="en-US" dirty="0" smtClean="0">
                <a:solidFill>
                  <a:srgbClr val="FFAF03"/>
                </a:solidFill>
              </a:rPr>
              <a:t> that explains the current situation of the town after the attack.</a:t>
            </a:r>
            <a:endParaRPr lang="en-US" u="sng" dirty="0" smtClean="0">
              <a:solidFill>
                <a:srgbClr val="FFAF03"/>
              </a:solidFill>
            </a:endParaRPr>
          </a:p>
        </p:txBody>
      </p:sp>
      <p:sp>
        <p:nvSpPr>
          <p:cNvPr id="61" name="Rectangle 60"/>
          <p:cNvSpPr/>
          <p:nvPr/>
        </p:nvSpPr>
        <p:spPr>
          <a:xfrm>
            <a:off x="2057400" y="533400"/>
            <a:ext cx="9906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M</a:t>
            </a:r>
            <a:endParaRPr lang="en-US" sz="7400" b="1" spc="150" dirty="0">
              <a:ln w="11430"/>
              <a:solidFill>
                <a:srgbClr val="F8F8F8"/>
              </a:solidFill>
              <a:effectLst>
                <a:outerShdw blurRad="25400" algn="tl" rotWithShape="0">
                  <a:srgbClr val="000000">
                    <a:alpha val="43000"/>
                  </a:srgbClr>
                </a:outerShdw>
              </a:effectLst>
            </a:endParaRPr>
          </a:p>
        </p:txBody>
      </p:sp>
      <p:pic>
        <p:nvPicPr>
          <p:cNvPr id="5" name="Picture 4" descr="bear.jpg"/>
          <p:cNvPicPr>
            <a:picLocks noChangeAspect="1"/>
          </p:cNvPicPr>
          <p:nvPr/>
        </p:nvPicPr>
        <p:blipFill>
          <a:blip r:embed="rId2"/>
          <a:stretch>
            <a:fillRect/>
          </a:stretch>
        </p:blipFill>
        <p:spPr>
          <a:xfrm>
            <a:off x="6705600" y="4067629"/>
            <a:ext cx="1676400" cy="2394857"/>
          </a:xfrm>
          <a:prstGeom prst="rect">
            <a:avLst/>
          </a:prstGeo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124200" y="926306"/>
            <a:ext cx="4343400" cy="8382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Nationalization</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endParaRPr lang="en-US" dirty="0" smtClean="0">
              <a:solidFill>
                <a:srgbClr val="FFAF03"/>
              </a:solidFill>
            </a:endParaRPr>
          </a:p>
          <a:p>
            <a:pPr lvl="0">
              <a:buNone/>
            </a:pPr>
            <a:r>
              <a:rPr lang="en-US" dirty="0" smtClean="0">
                <a:solidFill>
                  <a:srgbClr val="FFAF03"/>
                </a:solidFill>
              </a:rPr>
              <a:t>	In fear of the business man’s RPG’s dominant company, the foreign country </a:t>
            </a:r>
            <a:r>
              <a:rPr lang="en-US" u="sng" dirty="0" smtClean="0">
                <a:solidFill>
                  <a:srgbClr val="FFAF03"/>
                </a:solidFill>
              </a:rPr>
              <a:t>Nationalized</a:t>
            </a:r>
            <a:r>
              <a:rPr lang="en-US" dirty="0" smtClean="0">
                <a:solidFill>
                  <a:srgbClr val="FFAF03"/>
                </a:solidFill>
              </a:rPr>
              <a:t> it and had it under control.</a:t>
            </a:r>
          </a:p>
        </p:txBody>
      </p:sp>
      <p:sp>
        <p:nvSpPr>
          <p:cNvPr id="61" name="Rectangle 60"/>
          <p:cNvSpPr/>
          <p:nvPr/>
        </p:nvSpPr>
        <p:spPr>
          <a:xfrm>
            <a:off x="1905000" y="533400"/>
            <a:ext cx="9144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N</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552700" y="762000"/>
            <a:ext cx="5602942" cy="8382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Opportunity Costs</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a:buNone/>
            </a:pPr>
            <a:endParaRPr lang="en-US" spc="150" dirty="0" smtClean="0">
              <a:ln w="11430"/>
              <a:solidFill>
                <a:srgbClr val="FFAF03"/>
              </a:solidFill>
              <a:effectLst>
                <a:outerShdw blurRad="25400" algn="tl" rotWithShape="0">
                  <a:srgbClr val="000000">
                    <a:alpha val="43000"/>
                  </a:srgbClr>
                </a:outerShdw>
              </a:effectLst>
            </a:endParaRPr>
          </a:p>
          <a:p>
            <a:pPr>
              <a:buNone/>
            </a:pPr>
            <a:r>
              <a:rPr lang="en-US" spc="150" dirty="0" smtClean="0">
                <a:ln w="11430"/>
                <a:solidFill>
                  <a:srgbClr val="FFAF03"/>
                </a:solidFill>
                <a:effectLst>
                  <a:outerShdw blurRad="25400" algn="tl" rotWithShape="0">
                    <a:srgbClr val="000000">
                      <a:alpha val="43000"/>
                    </a:srgbClr>
                  </a:outerShdw>
                </a:effectLst>
              </a:rPr>
              <a:t>	In order to make it a fair game, the government gave the business man the Opportunity Costs of the company.</a:t>
            </a:r>
            <a:endParaRPr lang="en-US" spc="150" dirty="0">
              <a:ln w="11430"/>
              <a:solidFill>
                <a:srgbClr val="FFAF03"/>
              </a:solidFill>
              <a:effectLst>
                <a:outerShdw blurRad="25400" algn="tl" rotWithShape="0">
                  <a:srgbClr val="000000">
                    <a:alpha val="43000"/>
                  </a:srgbClr>
                </a:outerShdw>
              </a:effectLst>
            </a:endParaRPr>
          </a:p>
        </p:txBody>
      </p:sp>
      <p:sp>
        <p:nvSpPr>
          <p:cNvPr id="61" name="Rectangle 60"/>
          <p:cNvSpPr/>
          <p:nvPr/>
        </p:nvSpPr>
        <p:spPr>
          <a:xfrm>
            <a:off x="1371600" y="559594"/>
            <a:ext cx="9906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O</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429000" y="685800"/>
            <a:ext cx="2608986" cy="8382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Price</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endParaRPr lang="en-US" spc="150" dirty="0" smtClean="0">
              <a:ln w="11430"/>
              <a:solidFill>
                <a:srgbClr val="FFAF03"/>
              </a:solidFill>
              <a:effectLst>
                <a:outerShdw blurRad="25400" algn="tl" rotWithShape="0">
                  <a:srgbClr val="000000">
                    <a:alpha val="43000"/>
                  </a:srgbClr>
                </a:outerShdw>
              </a:effectLst>
            </a:endParaRPr>
          </a:p>
          <a:p>
            <a:pPr lvl="0">
              <a:buNone/>
            </a:pPr>
            <a:r>
              <a:rPr lang="en-US" spc="150" dirty="0" smtClean="0">
                <a:ln w="11430"/>
                <a:solidFill>
                  <a:srgbClr val="FFAF03"/>
                </a:solidFill>
                <a:effectLst>
                  <a:outerShdw blurRad="25400" algn="tl" rotWithShape="0">
                    <a:srgbClr val="000000">
                      <a:alpha val="43000"/>
                    </a:srgbClr>
                  </a:outerShdw>
                </a:effectLst>
              </a:rPr>
              <a:t>	Prices of honey started to go down as before. It changed from $6.00 per jar, to $4.50 per jar.</a:t>
            </a:r>
            <a:endParaRPr lang="en-US" dirty="0" smtClean="0">
              <a:solidFill>
                <a:srgbClr val="FFAF03"/>
              </a:solidFill>
            </a:endParaRPr>
          </a:p>
        </p:txBody>
      </p:sp>
      <p:sp>
        <p:nvSpPr>
          <p:cNvPr id="61" name="Rectangle 60"/>
          <p:cNvSpPr/>
          <p:nvPr/>
        </p:nvSpPr>
        <p:spPr>
          <a:xfrm>
            <a:off x="2286000" y="445294"/>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P</a:t>
            </a:r>
            <a:endParaRPr lang="en-US" sz="7400" b="1" spc="150" dirty="0">
              <a:ln w="11430"/>
              <a:solidFill>
                <a:srgbClr val="F8F8F8"/>
              </a:solidFill>
              <a:effectLst>
                <a:outerShdw blurRad="25400" algn="tl" rotWithShape="0">
                  <a:srgbClr val="000000">
                    <a:alpha val="43000"/>
                  </a:srgbClr>
                </a:outerShdw>
              </a:effectLst>
            </a:endParaRPr>
          </a:p>
        </p:txBody>
      </p:sp>
      <p:pic>
        <p:nvPicPr>
          <p:cNvPr id="5" name="Picture 4" descr="inflation-2.gif"/>
          <p:cNvPicPr>
            <a:picLocks noChangeAspect="1"/>
          </p:cNvPicPr>
          <p:nvPr/>
        </p:nvPicPr>
        <p:blipFill>
          <a:blip r:embed="rId2"/>
          <a:stretch>
            <a:fillRect/>
          </a:stretch>
        </p:blipFill>
        <p:spPr>
          <a:xfrm>
            <a:off x="4419600" y="3974308"/>
            <a:ext cx="2968076" cy="2151855"/>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200400" y="762000"/>
            <a:ext cx="3733800" cy="8382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Quartile</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r>
              <a:rPr lang="en-US" dirty="0" smtClean="0">
                <a:solidFill>
                  <a:srgbClr val="FFAF03"/>
                </a:solidFill>
              </a:rPr>
              <a:t>Part of the “</a:t>
            </a:r>
            <a:r>
              <a:rPr lang="en-US" dirty="0" err="1" smtClean="0">
                <a:solidFill>
                  <a:srgbClr val="FFAF03"/>
                </a:solidFill>
              </a:rPr>
              <a:t>ile</a:t>
            </a:r>
            <a:r>
              <a:rPr lang="en-US" dirty="0" smtClean="0">
                <a:solidFill>
                  <a:srgbClr val="FFAF03"/>
                </a:solidFill>
              </a:rPr>
              <a:t>” family that signposts positions on a scale of numbers</a:t>
            </a:r>
          </a:p>
          <a:p>
            <a:endParaRPr lang="en-US" b="1" spc="150" dirty="0">
              <a:ln w="11430"/>
              <a:solidFill>
                <a:srgbClr val="F8F8F8"/>
              </a:solidFill>
              <a:effectLst>
                <a:outerShdw blurRad="25400" algn="tl" rotWithShape="0">
                  <a:srgbClr val="000000">
                    <a:alpha val="43000"/>
                  </a:srgbClr>
                </a:outerShdw>
              </a:effectLst>
            </a:endParaRPr>
          </a:p>
        </p:txBody>
      </p:sp>
      <p:sp>
        <p:nvSpPr>
          <p:cNvPr id="61" name="Rectangle 60"/>
          <p:cNvSpPr/>
          <p:nvPr/>
        </p:nvSpPr>
        <p:spPr>
          <a:xfrm>
            <a:off x="2209800" y="533400"/>
            <a:ext cx="9906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Q</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Honey Bees and The RPG’s</a:t>
            </a:r>
            <a:endParaRPr lang="en-US" dirty="0"/>
          </a:p>
        </p:txBody>
      </p:sp>
      <p:pic>
        <p:nvPicPr>
          <p:cNvPr id="7" name="Content Placeholder 6" descr="197810-bigthumbnail.jpg"/>
          <p:cNvPicPr>
            <a:picLocks noGrp="1" noChangeAspect="1"/>
          </p:cNvPicPr>
          <p:nvPr>
            <p:ph idx="1"/>
          </p:nvPr>
        </p:nvPicPr>
        <p:blipFill>
          <a:blip r:embed="rId2"/>
          <a:srcRect l="-15938" r="-15938"/>
          <a:stretch>
            <a:fillRect/>
          </a:stretch>
        </p:blipFill>
        <p:spPr>
          <a:xfrm>
            <a:off x="988358" y="2044700"/>
            <a:ext cx="7167284" cy="4081463"/>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276600" y="762000"/>
            <a:ext cx="4162425" cy="838200"/>
          </a:xfrm>
        </p:spPr>
        <p:txBody>
          <a:bodyPr>
            <a:normAutofit/>
            <a:scene3d>
              <a:camera prst="orthographicFront"/>
              <a:lightRig rig="soft" dir="t">
                <a:rot lat="0" lon="0" rev="10800000"/>
              </a:lightRig>
            </a:scene3d>
            <a:sp3d>
              <a:bevelT w="27940" h="12700"/>
              <a:contourClr>
                <a:srgbClr val="DDDDDD"/>
              </a:contourClr>
            </a:sp3d>
          </a:bodyPr>
          <a:lstStyle/>
          <a:p>
            <a:pPr lvl="0"/>
            <a:r>
              <a:rPr lang="en-US" dirty="0" smtClean="0"/>
              <a:t>Recession</a:t>
            </a:r>
            <a:endParaRPr lang="en-US" dirty="0"/>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endParaRPr lang="en-US" spc="150" dirty="0" smtClean="0">
              <a:ln w="11430"/>
              <a:solidFill>
                <a:srgbClr val="FFAF03"/>
              </a:solidFill>
              <a:effectLst>
                <a:outerShdw blurRad="25400" algn="tl" rotWithShape="0">
                  <a:srgbClr val="000000">
                    <a:alpha val="43000"/>
                  </a:srgbClr>
                </a:outerShdw>
              </a:effectLst>
            </a:endParaRPr>
          </a:p>
          <a:p>
            <a:pPr>
              <a:buNone/>
            </a:pPr>
            <a:r>
              <a:rPr lang="en-US" spc="150" dirty="0" smtClean="0">
                <a:ln w="11430"/>
                <a:solidFill>
                  <a:srgbClr val="FFAF03"/>
                </a:solidFill>
                <a:effectLst>
                  <a:outerShdw blurRad="25400" algn="tl" rotWithShape="0">
                    <a:srgbClr val="000000">
                      <a:alpha val="43000"/>
                    </a:srgbClr>
                  </a:outerShdw>
                </a:effectLst>
              </a:rPr>
              <a:t>	At that period where lots of the town’s citizen’s were killed, no one could do their jobs, so the country started going through </a:t>
            </a:r>
            <a:r>
              <a:rPr lang="en-US" u="sng" spc="150" dirty="0" smtClean="0">
                <a:ln w="11430"/>
                <a:solidFill>
                  <a:srgbClr val="FFAF03"/>
                </a:solidFill>
                <a:effectLst>
                  <a:outerShdw blurRad="25400" algn="tl" rotWithShape="0">
                    <a:srgbClr val="000000">
                      <a:alpha val="43000"/>
                    </a:srgbClr>
                  </a:outerShdw>
                </a:effectLst>
              </a:rPr>
              <a:t>Recession</a:t>
            </a:r>
            <a:r>
              <a:rPr lang="en-US" spc="150" dirty="0" smtClean="0">
                <a:ln w="11430"/>
                <a:solidFill>
                  <a:srgbClr val="FFAF03"/>
                </a:solidFill>
                <a:effectLst>
                  <a:outerShdw blurRad="25400" algn="tl" rotWithShape="0">
                    <a:srgbClr val="000000">
                      <a:alpha val="43000"/>
                    </a:srgbClr>
                  </a:outerShdw>
                </a:effectLst>
              </a:rPr>
              <a:t>.</a:t>
            </a:r>
            <a:endParaRPr lang="en-US" u="sng" spc="150" dirty="0">
              <a:ln w="11430"/>
              <a:solidFill>
                <a:srgbClr val="FFAF03"/>
              </a:solidFill>
              <a:effectLst>
                <a:outerShdw blurRad="25400" algn="tl" rotWithShape="0">
                  <a:srgbClr val="000000">
                    <a:alpha val="43000"/>
                  </a:srgbClr>
                </a:outerShdw>
              </a:effectLst>
            </a:endParaRPr>
          </a:p>
        </p:txBody>
      </p:sp>
      <p:sp>
        <p:nvSpPr>
          <p:cNvPr id="61" name="Rectangle 60"/>
          <p:cNvSpPr/>
          <p:nvPr/>
        </p:nvSpPr>
        <p:spPr>
          <a:xfrm>
            <a:off x="2209800" y="533400"/>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a:ln w="11430"/>
                <a:solidFill>
                  <a:srgbClr val="F8F8F8"/>
                </a:solidFill>
                <a:effectLst>
                  <a:outerShdw blurRad="25400" algn="tl" rotWithShape="0">
                    <a:srgbClr val="000000">
                      <a:alpha val="43000"/>
                    </a:srgbClr>
                  </a:outerShdw>
                </a:effectLst>
              </a:rPr>
              <a:t>R</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077007" y="762000"/>
            <a:ext cx="3429000" cy="8382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Scarcity</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a:buNone/>
            </a:pPr>
            <a:endParaRPr lang="en-US" dirty="0" smtClean="0">
              <a:solidFill>
                <a:srgbClr val="FFAF03"/>
              </a:solidFill>
            </a:endParaRPr>
          </a:p>
          <a:p>
            <a:pPr>
              <a:buNone/>
            </a:pPr>
            <a:r>
              <a:rPr lang="en-US" dirty="0" smtClean="0">
                <a:solidFill>
                  <a:srgbClr val="FFAF03"/>
                </a:solidFill>
              </a:rPr>
              <a:t>	During the bear attacks, the town was suffering from honey </a:t>
            </a:r>
            <a:r>
              <a:rPr lang="en-US" u="sng" dirty="0" smtClean="0">
                <a:solidFill>
                  <a:srgbClr val="FFAF03"/>
                </a:solidFill>
              </a:rPr>
              <a:t>Scarcity</a:t>
            </a:r>
            <a:r>
              <a:rPr lang="en-US" dirty="0" smtClean="0">
                <a:solidFill>
                  <a:srgbClr val="FFAF03"/>
                </a:solidFill>
              </a:rPr>
              <a:t>, or lack of honey in other word.</a:t>
            </a:r>
          </a:p>
          <a:p>
            <a:endParaRPr lang="en-US" spc="150" dirty="0">
              <a:ln w="11430"/>
              <a:solidFill>
                <a:srgbClr val="FFAF03"/>
              </a:solidFill>
              <a:effectLst>
                <a:outerShdw blurRad="25400" algn="tl" rotWithShape="0">
                  <a:srgbClr val="000000">
                    <a:alpha val="43000"/>
                  </a:srgbClr>
                </a:outerShdw>
              </a:effectLst>
            </a:endParaRPr>
          </a:p>
        </p:txBody>
      </p:sp>
      <p:sp>
        <p:nvSpPr>
          <p:cNvPr id="61" name="Rectangle 60"/>
          <p:cNvSpPr/>
          <p:nvPr/>
        </p:nvSpPr>
        <p:spPr>
          <a:xfrm>
            <a:off x="2209800" y="369094"/>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S</a:t>
            </a:r>
            <a:endParaRPr lang="en-US" sz="7400" b="1" spc="150" dirty="0">
              <a:ln w="11430"/>
              <a:solidFill>
                <a:srgbClr val="F8F8F8"/>
              </a:solidFill>
              <a:effectLst>
                <a:outerShdw blurRad="25400" algn="tl" rotWithShape="0">
                  <a:srgbClr val="000000">
                    <a:alpha val="43000"/>
                  </a:srgbClr>
                </a:outerShdw>
              </a:effectLst>
            </a:endParaRPr>
          </a:p>
        </p:txBody>
      </p:sp>
      <p:pic>
        <p:nvPicPr>
          <p:cNvPr id="5" name="Picture 4" descr="4100261413_c27c4a2428.jpg"/>
          <p:cNvPicPr>
            <a:picLocks noChangeAspect="1"/>
          </p:cNvPicPr>
          <p:nvPr/>
        </p:nvPicPr>
        <p:blipFill>
          <a:blip r:embed="rId2"/>
          <a:stretch>
            <a:fillRect/>
          </a:stretch>
        </p:blipFill>
        <p:spPr>
          <a:xfrm>
            <a:off x="5105400" y="3810000"/>
            <a:ext cx="1748733" cy="2625725"/>
          </a:xfrm>
          <a:prstGeom prst="rect">
            <a:avLst/>
          </a:prstGeo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352800" y="685800"/>
            <a:ext cx="3247593" cy="8382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Trade-Offs</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endParaRPr lang="en-US" dirty="0" smtClean="0">
              <a:solidFill>
                <a:srgbClr val="FFAF03"/>
              </a:solidFill>
            </a:endParaRPr>
          </a:p>
          <a:p>
            <a:pPr lvl="0">
              <a:buNone/>
            </a:pPr>
            <a:r>
              <a:rPr lang="en-US" dirty="0" smtClean="0">
                <a:solidFill>
                  <a:srgbClr val="FFAF03"/>
                </a:solidFill>
              </a:rPr>
              <a:t>	The </a:t>
            </a:r>
            <a:r>
              <a:rPr lang="en-US" u="sng" dirty="0" smtClean="0">
                <a:solidFill>
                  <a:srgbClr val="FFAF03"/>
                </a:solidFill>
              </a:rPr>
              <a:t>Trade-Off</a:t>
            </a:r>
            <a:r>
              <a:rPr lang="en-US" dirty="0" smtClean="0">
                <a:solidFill>
                  <a:srgbClr val="FFAF03"/>
                </a:solidFill>
              </a:rPr>
              <a:t>, or compromise that was being done between honey and RPG’s made people feel safer.</a:t>
            </a:r>
          </a:p>
        </p:txBody>
      </p:sp>
      <p:sp>
        <p:nvSpPr>
          <p:cNvPr id="61" name="Rectangle 60"/>
          <p:cNvSpPr/>
          <p:nvPr/>
        </p:nvSpPr>
        <p:spPr>
          <a:xfrm>
            <a:off x="2209800" y="457200"/>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a:ln w="11430"/>
                <a:solidFill>
                  <a:srgbClr val="F8F8F8"/>
                </a:solidFill>
                <a:effectLst>
                  <a:outerShdw blurRad="25400" algn="tl" rotWithShape="0">
                    <a:srgbClr val="000000">
                      <a:alpha val="43000"/>
                    </a:srgbClr>
                  </a:outerShdw>
                </a:effectLst>
              </a:rPr>
              <a:t>T</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429000" y="685800"/>
            <a:ext cx="2819400" cy="8382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Utility</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endParaRPr lang="en-US" spc="150" dirty="0" smtClean="0">
              <a:ln w="11430"/>
              <a:solidFill>
                <a:srgbClr val="FFAF03"/>
              </a:solidFill>
              <a:effectLst>
                <a:outerShdw blurRad="25400" algn="tl" rotWithShape="0">
                  <a:srgbClr val="000000">
                    <a:alpha val="43000"/>
                  </a:srgbClr>
                </a:outerShdw>
              </a:effectLst>
            </a:endParaRPr>
          </a:p>
          <a:p>
            <a:pPr>
              <a:buNone/>
            </a:pPr>
            <a:r>
              <a:rPr lang="en-US" spc="150" dirty="0" smtClean="0">
                <a:ln w="11430"/>
                <a:solidFill>
                  <a:srgbClr val="FFAF03"/>
                </a:solidFill>
                <a:effectLst>
                  <a:outerShdw blurRad="25400" algn="tl" rotWithShape="0">
                    <a:srgbClr val="000000">
                      <a:alpha val="43000"/>
                    </a:srgbClr>
                  </a:outerShdw>
                </a:effectLst>
              </a:rPr>
              <a:t>	The Economist suggested to increase the utility of the RPG’s in order to be prepared for any bear attacks in the future.</a:t>
            </a:r>
            <a:endParaRPr lang="en-US" spc="150" dirty="0">
              <a:ln w="11430"/>
              <a:solidFill>
                <a:srgbClr val="FFAF03"/>
              </a:solidFill>
              <a:effectLst>
                <a:outerShdw blurRad="25400" algn="tl" rotWithShape="0">
                  <a:srgbClr val="000000">
                    <a:alpha val="43000"/>
                  </a:srgbClr>
                </a:outerShdw>
              </a:effectLst>
            </a:endParaRPr>
          </a:p>
        </p:txBody>
      </p:sp>
      <p:sp>
        <p:nvSpPr>
          <p:cNvPr id="61" name="Rectangle 60"/>
          <p:cNvSpPr/>
          <p:nvPr/>
        </p:nvSpPr>
        <p:spPr>
          <a:xfrm>
            <a:off x="2514600" y="457200"/>
            <a:ext cx="9144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U</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581400" y="850106"/>
            <a:ext cx="2057400" cy="8382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Value</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a:buNone/>
            </a:pPr>
            <a:r>
              <a:rPr lang="en-US" dirty="0" smtClean="0">
                <a:solidFill>
                  <a:srgbClr val="FFAF03"/>
                </a:solidFill>
              </a:rPr>
              <a:t>	</a:t>
            </a:r>
          </a:p>
          <a:p>
            <a:pPr>
              <a:buNone/>
            </a:pPr>
            <a:r>
              <a:rPr lang="en-US" dirty="0" smtClean="0">
                <a:solidFill>
                  <a:srgbClr val="FFAF03"/>
                </a:solidFill>
              </a:rPr>
              <a:t>	Ever since then, honey had a high </a:t>
            </a:r>
            <a:r>
              <a:rPr lang="en-US" u="sng" dirty="0" smtClean="0">
                <a:solidFill>
                  <a:srgbClr val="FFAF03"/>
                </a:solidFill>
              </a:rPr>
              <a:t>Value</a:t>
            </a:r>
            <a:r>
              <a:rPr lang="en-US" dirty="0" smtClean="0">
                <a:solidFill>
                  <a:srgbClr val="FFAF03"/>
                </a:solidFill>
              </a:rPr>
              <a:t> and every one appreciated the existence of it.</a:t>
            </a:r>
            <a:endParaRPr lang="en-US" b="1" spc="150" dirty="0">
              <a:ln w="11430"/>
              <a:solidFill>
                <a:srgbClr val="FFAF03"/>
              </a:solidFill>
              <a:effectLst>
                <a:outerShdw blurRad="25400" algn="tl" rotWithShape="0">
                  <a:srgbClr val="000000">
                    <a:alpha val="43000"/>
                  </a:srgbClr>
                </a:outerShdw>
              </a:effectLst>
            </a:endParaRPr>
          </a:p>
        </p:txBody>
      </p:sp>
      <p:sp>
        <p:nvSpPr>
          <p:cNvPr id="61" name="Rectangle 60"/>
          <p:cNvSpPr/>
          <p:nvPr/>
        </p:nvSpPr>
        <p:spPr>
          <a:xfrm>
            <a:off x="1828800" y="457200"/>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a:ln w="11430"/>
                <a:solidFill>
                  <a:srgbClr val="F8F8F8"/>
                </a:solidFill>
                <a:effectLst>
                  <a:outerShdw blurRad="25400" algn="tl" rotWithShape="0">
                    <a:srgbClr val="000000">
                      <a:alpha val="43000"/>
                    </a:srgbClr>
                  </a:outerShdw>
                </a:effectLst>
              </a:rPr>
              <a:t>V</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086100" y="762000"/>
            <a:ext cx="4495800" cy="8382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Well - Being </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a:buNone/>
            </a:pPr>
            <a:r>
              <a:rPr lang="en-US" spc="150" dirty="0" smtClean="0">
                <a:ln w="11430"/>
                <a:solidFill>
                  <a:srgbClr val="FFAF03"/>
                </a:solidFill>
                <a:effectLst>
                  <a:outerShdw blurRad="25400" algn="tl" rotWithShape="0">
                    <a:srgbClr val="000000">
                      <a:alpha val="43000"/>
                    </a:srgbClr>
                  </a:outerShdw>
                </a:effectLst>
              </a:rPr>
              <a:t>	</a:t>
            </a:r>
          </a:p>
          <a:p>
            <a:pPr>
              <a:buNone/>
            </a:pPr>
            <a:r>
              <a:rPr lang="en-US" spc="150" dirty="0" smtClean="0">
                <a:ln w="11430"/>
                <a:solidFill>
                  <a:srgbClr val="FFAF03"/>
                </a:solidFill>
                <a:effectLst>
                  <a:outerShdw blurRad="25400" algn="tl" rotWithShape="0">
                    <a:srgbClr val="000000">
                      <a:alpha val="43000"/>
                    </a:srgbClr>
                  </a:outerShdw>
                </a:effectLst>
              </a:rPr>
              <a:t>	Applying the suggestions that were discussed in the Economist’s model, the whole town became in a state of </a:t>
            </a:r>
            <a:r>
              <a:rPr lang="en-US" u="sng" spc="150" dirty="0" smtClean="0">
                <a:ln w="11430"/>
                <a:solidFill>
                  <a:srgbClr val="FFAF03"/>
                </a:solidFill>
                <a:effectLst>
                  <a:outerShdw blurRad="25400" algn="tl" rotWithShape="0">
                    <a:srgbClr val="000000">
                      <a:alpha val="43000"/>
                    </a:srgbClr>
                  </a:outerShdw>
                </a:effectLst>
              </a:rPr>
              <a:t>Well-Being</a:t>
            </a:r>
            <a:r>
              <a:rPr lang="en-US" spc="150" dirty="0" smtClean="0">
                <a:ln w="11430"/>
                <a:solidFill>
                  <a:srgbClr val="FFAF03"/>
                </a:solidFill>
                <a:effectLst>
                  <a:outerShdw blurRad="25400" algn="tl" rotWithShape="0">
                    <a:srgbClr val="000000">
                      <a:alpha val="43000"/>
                    </a:srgbClr>
                  </a:outerShdw>
                </a:effectLst>
              </a:rPr>
              <a:t>.</a:t>
            </a:r>
          </a:p>
          <a:p>
            <a:pPr>
              <a:buNone/>
            </a:pPr>
            <a:endParaRPr lang="en-US" spc="150" dirty="0" smtClean="0">
              <a:ln w="11430"/>
              <a:solidFill>
                <a:srgbClr val="FFAF03"/>
              </a:solidFill>
              <a:effectLst>
                <a:outerShdw blurRad="25400" algn="tl" rotWithShape="0">
                  <a:srgbClr val="000000">
                    <a:alpha val="43000"/>
                  </a:srgbClr>
                </a:outerShdw>
              </a:effectLst>
            </a:endParaRPr>
          </a:p>
          <a:p>
            <a:pPr>
              <a:buNone/>
            </a:pPr>
            <a:r>
              <a:rPr lang="en-US" spc="150" dirty="0" smtClean="0">
                <a:ln w="11430"/>
                <a:solidFill>
                  <a:srgbClr val="FFAF03"/>
                </a:solidFill>
                <a:effectLst>
                  <a:outerShdw blurRad="25400" algn="tl" rotWithShape="0">
                    <a:srgbClr val="000000">
                      <a:alpha val="43000"/>
                    </a:srgbClr>
                  </a:outerShdw>
                </a:effectLst>
              </a:rPr>
              <a:t>				</a:t>
            </a:r>
            <a:r>
              <a:rPr lang="en-US" spc="150" dirty="0" err="1" smtClean="0">
                <a:ln w="11430"/>
                <a:solidFill>
                  <a:srgbClr val="FFAF03"/>
                </a:solidFill>
                <a:effectLst>
                  <a:outerShdw blurRad="25400" algn="tl" rotWithShape="0">
                    <a:srgbClr val="000000">
                      <a:alpha val="43000"/>
                    </a:srgbClr>
                  </a:outerShdw>
                </a:effectLst>
              </a:rPr>
              <a:t>j</a:t>
            </a:r>
            <a:r>
              <a:rPr lang="en-US" spc="150" dirty="0" smtClean="0">
                <a:ln w="11430"/>
                <a:solidFill>
                  <a:srgbClr val="FFAF03"/>
                </a:solidFill>
                <a:effectLst>
                  <a:outerShdw blurRad="25400" algn="tl" rotWithShape="0">
                    <a:srgbClr val="000000">
                      <a:alpha val="43000"/>
                    </a:srgbClr>
                  </a:outerShdw>
                </a:effectLst>
              </a:rPr>
              <a:t>		</a:t>
            </a:r>
            <a:r>
              <a:rPr lang="en-US" spc="150" dirty="0" err="1" smtClean="0">
                <a:ln w="11430"/>
                <a:solidFill>
                  <a:srgbClr val="FFAF03"/>
                </a:solidFill>
                <a:effectLst>
                  <a:outerShdw blurRad="25400" algn="tl" rotWithShape="0">
                    <a:srgbClr val="000000">
                      <a:alpha val="43000"/>
                    </a:srgbClr>
                  </a:outerShdw>
                </a:effectLst>
                <a:sym typeface="Wingdings"/>
              </a:rPr>
              <a:t></a:t>
            </a:r>
            <a:endParaRPr lang="en-US" spc="150" dirty="0">
              <a:ln w="11430"/>
              <a:solidFill>
                <a:srgbClr val="FFAF03"/>
              </a:solidFill>
              <a:effectLst>
                <a:outerShdw blurRad="25400" algn="tl" rotWithShape="0">
                  <a:srgbClr val="000000">
                    <a:alpha val="43000"/>
                  </a:srgbClr>
                </a:outerShdw>
              </a:effectLst>
            </a:endParaRPr>
          </a:p>
        </p:txBody>
      </p:sp>
      <p:sp>
        <p:nvSpPr>
          <p:cNvPr id="61" name="Rectangle 60"/>
          <p:cNvSpPr/>
          <p:nvPr/>
        </p:nvSpPr>
        <p:spPr>
          <a:xfrm>
            <a:off x="1943100" y="609600"/>
            <a:ext cx="11430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W</a:t>
            </a:r>
            <a:endParaRPr lang="en-US" sz="7400" b="1" spc="150" dirty="0">
              <a:ln w="11430"/>
              <a:solidFill>
                <a:srgbClr val="F8F8F8"/>
              </a:solidFill>
              <a:effectLst>
                <a:outerShdw blurRad="25400" algn="tl" rotWithShape="0">
                  <a:srgbClr val="000000">
                    <a:alpha val="43000"/>
                  </a:srgbClr>
                </a:outerShdw>
              </a:effectLst>
            </a:endParaRPr>
          </a:p>
        </p:txBody>
      </p:sp>
      <p:pic>
        <p:nvPicPr>
          <p:cNvPr id="5" name="Picture 4" descr="funny-bear1.jpg"/>
          <p:cNvPicPr>
            <a:picLocks noChangeAspect="1"/>
          </p:cNvPicPr>
          <p:nvPr/>
        </p:nvPicPr>
        <p:blipFill>
          <a:blip r:embed="rId2"/>
          <a:stretch>
            <a:fillRect/>
          </a:stretch>
        </p:blipFill>
        <p:spPr>
          <a:xfrm>
            <a:off x="1371600" y="4419600"/>
            <a:ext cx="2844800" cy="2133600"/>
          </a:xfrm>
          <a:prstGeom prst="rect">
            <a:avLst/>
          </a:prstGeom>
        </p:spPr>
      </p:pic>
      <p:pic>
        <p:nvPicPr>
          <p:cNvPr id="6" name="Picture 5" descr="happy-face_happyface_smiley_800x800.gif"/>
          <p:cNvPicPr>
            <a:picLocks noChangeAspect="1"/>
          </p:cNvPicPr>
          <p:nvPr/>
        </p:nvPicPr>
        <p:blipFill>
          <a:blip r:embed="rId3"/>
          <a:stretch>
            <a:fillRect/>
          </a:stretch>
        </p:blipFill>
        <p:spPr>
          <a:xfrm>
            <a:off x="6172200" y="4575175"/>
            <a:ext cx="1550988" cy="1550988"/>
          </a:xfrm>
          <a:prstGeom prst="rect">
            <a:avLst/>
          </a:prstGeom>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971800" y="762000"/>
            <a:ext cx="4267199" cy="838200"/>
          </a:xfrm>
        </p:spPr>
        <p:txBody>
          <a:bodyPr>
            <a:normAutofit/>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X - efficiency</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r>
              <a:rPr lang="en-US" dirty="0" smtClean="0">
                <a:solidFill>
                  <a:srgbClr val="FFAF03"/>
                </a:solidFill>
              </a:rPr>
              <a:t>Producing output at the minimum possible cost </a:t>
            </a:r>
            <a:endParaRPr lang="en-US" b="1" spc="150" dirty="0">
              <a:ln w="11430"/>
              <a:solidFill>
                <a:srgbClr val="FFAF03"/>
              </a:solidFill>
              <a:effectLst>
                <a:outerShdw blurRad="25400" algn="tl" rotWithShape="0">
                  <a:srgbClr val="000000">
                    <a:alpha val="43000"/>
                  </a:srgbClr>
                </a:outerShdw>
              </a:effectLst>
            </a:endParaRPr>
          </a:p>
        </p:txBody>
      </p:sp>
      <p:sp>
        <p:nvSpPr>
          <p:cNvPr id="61" name="Rectangle 60"/>
          <p:cNvSpPr/>
          <p:nvPr/>
        </p:nvSpPr>
        <p:spPr>
          <a:xfrm>
            <a:off x="1934007" y="609600"/>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X</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505200" y="850106"/>
            <a:ext cx="2514600" cy="9144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Yield</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r>
              <a:rPr lang="en-US" dirty="0" smtClean="0">
                <a:solidFill>
                  <a:srgbClr val="FFAF03"/>
                </a:solidFill>
              </a:rPr>
              <a:t>	</a:t>
            </a:r>
          </a:p>
          <a:p>
            <a:pPr lvl="0">
              <a:buNone/>
            </a:pPr>
            <a:r>
              <a:rPr lang="en-US" dirty="0" smtClean="0">
                <a:solidFill>
                  <a:srgbClr val="FFAF03"/>
                </a:solidFill>
              </a:rPr>
              <a:t>	The Stocks which shareholders bought from that RPG company had a high </a:t>
            </a:r>
            <a:r>
              <a:rPr lang="en-US" u="sng" dirty="0" smtClean="0">
                <a:solidFill>
                  <a:srgbClr val="FFAF03"/>
                </a:solidFill>
              </a:rPr>
              <a:t>Yield</a:t>
            </a:r>
            <a:r>
              <a:rPr lang="en-US" dirty="0" smtClean="0">
                <a:solidFill>
                  <a:srgbClr val="FFAF03"/>
                </a:solidFill>
              </a:rPr>
              <a:t> rate, or were more secure, because of the high demand that that people had for RPG’s which made it successful.</a:t>
            </a:r>
          </a:p>
        </p:txBody>
      </p:sp>
      <p:sp>
        <p:nvSpPr>
          <p:cNvPr id="61" name="Rectangle 60"/>
          <p:cNvSpPr/>
          <p:nvPr/>
        </p:nvSpPr>
        <p:spPr>
          <a:xfrm>
            <a:off x="2438400" y="533400"/>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Y</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590800" y="914400"/>
            <a:ext cx="5105399" cy="9144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Zero-Sum Game</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r>
              <a:rPr lang="en-US" dirty="0" smtClean="0">
                <a:solidFill>
                  <a:srgbClr val="FFAF03"/>
                </a:solidFill>
              </a:rPr>
              <a:t>	</a:t>
            </a:r>
          </a:p>
          <a:p>
            <a:pPr lvl="0">
              <a:buNone/>
            </a:pPr>
            <a:r>
              <a:rPr lang="en-US" dirty="0" smtClean="0">
                <a:solidFill>
                  <a:srgbClr val="FFAF03"/>
                </a:solidFill>
              </a:rPr>
              <a:t>	And as for the business man, he created a new company in the RPG production industry, but it wasn’t as profitable as his old one, and it also wasn’t losing, it was a </a:t>
            </a:r>
            <a:r>
              <a:rPr lang="en-US" u="sng" dirty="0" smtClean="0">
                <a:solidFill>
                  <a:srgbClr val="FFAF03"/>
                </a:solidFill>
              </a:rPr>
              <a:t>Zero-Sum Game.</a:t>
            </a:r>
          </a:p>
        </p:txBody>
      </p:sp>
      <p:sp>
        <p:nvSpPr>
          <p:cNvPr id="61" name="Rectangle 60"/>
          <p:cNvSpPr/>
          <p:nvPr/>
        </p:nvSpPr>
        <p:spPr>
          <a:xfrm>
            <a:off x="1494993" y="609600"/>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Z</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612775" y="1371600"/>
            <a:ext cx="7918450" cy="788894"/>
          </a:xfrm>
        </p:spPr>
        <p:txBody>
          <a:bodyPr anchor="t"/>
          <a:lstStyle/>
          <a:p>
            <a:r>
              <a:rPr lang="en-US" dirty="0" smtClean="0"/>
              <a:t>The End …</a:t>
            </a:r>
            <a:endParaRPr lang="en-US" dirty="0"/>
          </a:p>
        </p:txBody>
      </p:sp>
      <p:pic>
        <p:nvPicPr>
          <p:cNvPr id="3" name="Picture 2" descr="bear-sitting-picnic-table.jpg"/>
          <p:cNvPicPr>
            <a:picLocks noChangeAspect="1"/>
          </p:cNvPicPr>
          <p:nvPr/>
        </p:nvPicPr>
        <p:blipFill>
          <a:blip r:embed="rId2"/>
          <a:stretch>
            <a:fillRect/>
          </a:stretch>
        </p:blipFill>
        <p:spPr>
          <a:xfrm>
            <a:off x="2819400" y="2438400"/>
            <a:ext cx="3581400" cy="367323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667000" y="813594"/>
            <a:ext cx="4490390" cy="14478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effectLst>
                  <a:outerShdw blurRad="25400" algn="tl" rotWithShape="0">
                    <a:srgbClr val="000000">
                      <a:alpha val="43000"/>
                    </a:srgbClr>
                  </a:outerShdw>
                </a:effectLst>
              </a:rPr>
              <a:t>Assumptions</a:t>
            </a:r>
            <a:endParaRPr lang="en-US" spc="150" dirty="0">
              <a:ln w="11430"/>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r>
              <a:rPr lang="en-US" dirty="0" smtClean="0">
                <a:solidFill>
                  <a:srgbClr val="FFAF03"/>
                </a:solidFill>
              </a:rPr>
              <a:t>	</a:t>
            </a:r>
            <a:r>
              <a:rPr lang="en-US" dirty="0" smtClean="0">
                <a:solidFill>
                  <a:srgbClr val="FFAF03"/>
                </a:solidFill>
              </a:rPr>
              <a:t>An </a:t>
            </a:r>
            <a:r>
              <a:rPr lang="en-US" dirty="0" smtClean="0">
                <a:solidFill>
                  <a:srgbClr val="FFAF03"/>
                </a:solidFill>
              </a:rPr>
              <a:t>economist was making decisions about how much more honey to produce given the information he received that hundreds more bears were coming to town. He made an </a:t>
            </a:r>
            <a:r>
              <a:rPr lang="en-US" u="sng" dirty="0" smtClean="0">
                <a:solidFill>
                  <a:srgbClr val="FFAF03"/>
                </a:solidFill>
              </a:rPr>
              <a:t>Assumption</a:t>
            </a:r>
            <a:r>
              <a:rPr lang="en-US" dirty="0" smtClean="0">
                <a:solidFill>
                  <a:srgbClr val="FFAF03"/>
                </a:solidFill>
              </a:rPr>
              <a:t> in his calculations that his information was accurate and so he traveled to see the bee keeper to prepare for this event.</a:t>
            </a:r>
          </a:p>
          <a:p>
            <a:pPr>
              <a:buNone/>
            </a:pPr>
            <a:endParaRPr lang="en-US" b="1" spc="150" dirty="0">
              <a:ln w="11430"/>
              <a:solidFill>
                <a:srgbClr val="F8F8F8"/>
              </a:solidFill>
              <a:effectLst>
                <a:outerShdw blurRad="25400" algn="tl" rotWithShape="0">
                  <a:srgbClr val="000000">
                    <a:alpha val="43000"/>
                  </a:srgbClr>
                </a:outerShdw>
              </a:effectLst>
            </a:endParaRPr>
          </a:p>
        </p:txBody>
      </p:sp>
      <p:sp>
        <p:nvSpPr>
          <p:cNvPr id="61" name="Rectangle 60"/>
          <p:cNvSpPr/>
          <p:nvPr/>
        </p:nvSpPr>
        <p:spPr>
          <a:xfrm>
            <a:off x="1729003" y="533400"/>
            <a:ext cx="93799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A</a:t>
            </a:r>
            <a:endParaRPr lang="en-US" sz="7400" b="1" spc="150" dirty="0">
              <a:ln w="11430"/>
              <a:solidFill>
                <a:srgbClr val="F8F8F8"/>
              </a:solidFill>
              <a:effectLst>
                <a:outerShdw blurRad="25400" algn="tl" rotWithShape="0">
                  <a:srgbClr val="000000">
                    <a:alpha val="43000"/>
                  </a:srgbClr>
                </a:outerShdw>
              </a:effectLst>
            </a:endParaRPr>
          </a:p>
        </p:txBody>
      </p:sp>
      <p:pic>
        <p:nvPicPr>
          <p:cNvPr id="6" name="Picture 5" descr="15_Lots of bears.jpg"/>
          <p:cNvPicPr>
            <a:picLocks noChangeAspect="1"/>
          </p:cNvPicPr>
          <p:nvPr/>
        </p:nvPicPr>
        <p:blipFill>
          <a:blip r:embed="rId2"/>
          <a:stretch>
            <a:fillRect/>
          </a:stretch>
        </p:blipFill>
        <p:spPr>
          <a:xfrm>
            <a:off x="5257800" y="4572000"/>
            <a:ext cx="3093835" cy="2057400"/>
          </a:xfrm>
          <a:prstGeom prst="rect">
            <a:avLst/>
          </a:prstGeom>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88259"/>
            <a:ext cx="7918450" cy="788894"/>
          </a:xfrm>
        </p:spPr>
        <p:txBody>
          <a:bodyPr/>
          <a:lstStyle/>
          <a:p>
            <a:r>
              <a:rPr lang="en-US" dirty="0" smtClean="0"/>
              <a:t>Index</a:t>
            </a:r>
            <a:endParaRPr lang="en-US" dirty="0"/>
          </a:p>
        </p:txBody>
      </p:sp>
      <p:sp>
        <p:nvSpPr>
          <p:cNvPr id="3" name="Content Placeholder 2"/>
          <p:cNvSpPr>
            <a:spLocks noGrp="1"/>
          </p:cNvSpPr>
          <p:nvPr>
            <p:ph idx="1"/>
          </p:nvPr>
        </p:nvSpPr>
        <p:spPr>
          <a:xfrm>
            <a:off x="988357" y="977152"/>
            <a:ext cx="7542867" cy="5652248"/>
          </a:xfrm>
        </p:spPr>
        <p:txBody>
          <a:bodyPr>
            <a:normAutofit fontScale="55000" lnSpcReduction="20000"/>
          </a:bodyPr>
          <a:lstStyle/>
          <a:p>
            <a:pPr lvl="0"/>
            <a:r>
              <a:rPr lang="en-US" b="1" u="sng" dirty="0" smtClean="0">
                <a:solidFill>
                  <a:srgbClr val="FFAF03"/>
                </a:solidFill>
              </a:rPr>
              <a:t>Assumptions</a:t>
            </a:r>
            <a:r>
              <a:rPr lang="en-US" dirty="0" smtClean="0">
                <a:solidFill>
                  <a:srgbClr val="FFAF03"/>
                </a:solidFill>
              </a:rPr>
              <a:t>: Something you expect – without proof, something accepted as true without any real basis</a:t>
            </a:r>
          </a:p>
          <a:p>
            <a:pPr lvl="0"/>
            <a:r>
              <a:rPr lang="en-US" b="1" u="sng" dirty="0" smtClean="0">
                <a:solidFill>
                  <a:srgbClr val="FFAF03"/>
                </a:solidFill>
              </a:rPr>
              <a:t>Balance of Payments</a:t>
            </a:r>
            <a:r>
              <a:rPr lang="en-US" dirty="0" smtClean="0">
                <a:solidFill>
                  <a:srgbClr val="FFAF03"/>
                </a:solidFill>
              </a:rPr>
              <a:t>: The total of all the money coming into a country from abroad less all of the money going out of the country during the same period</a:t>
            </a:r>
          </a:p>
          <a:p>
            <a:r>
              <a:rPr lang="en-US" b="1" u="sng" dirty="0" smtClean="0">
                <a:solidFill>
                  <a:srgbClr val="FFAF03"/>
                </a:solidFill>
              </a:rPr>
              <a:t>Ceteris Paribus</a:t>
            </a:r>
            <a:r>
              <a:rPr lang="en-US" dirty="0" smtClean="0">
                <a:solidFill>
                  <a:srgbClr val="FFAF03"/>
                </a:solidFill>
              </a:rPr>
              <a:t>: with other conditions remaining the same, Other things being equal</a:t>
            </a:r>
          </a:p>
          <a:p>
            <a:r>
              <a:rPr lang="en-US" b="1" u="sng" dirty="0" smtClean="0">
                <a:solidFill>
                  <a:srgbClr val="FFAF03"/>
                </a:solidFill>
              </a:rPr>
              <a:t>Demand</a:t>
            </a:r>
            <a:r>
              <a:rPr lang="en-US" dirty="0" smtClean="0">
                <a:solidFill>
                  <a:srgbClr val="FFAF03"/>
                </a:solidFill>
              </a:rPr>
              <a:t>: A desire or request for a certain good or service </a:t>
            </a:r>
          </a:p>
          <a:p>
            <a:r>
              <a:rPr lang="en-US" b="1" u="sng" dirty="0" smtClean="0">
                <a:solidFill>
                  <a:srgbClr val="FFAF03"/>
                </a:solidFill>
              </a:rPr>
              <a:t>Expectations</a:t>
            </a:r>
            <a:r>
              <a:rPr lang="en-US" dirty="0" smtClean="0">
                <a:solidFill>
                  <a:srgbClr val="FFAF03"/>
                </a:solidFill>
              </a:rPr>
              <a:t>: Strong belief that something will happen or be the case in the future, they can be based on truths or assumptions.</a:t>
            </a:r>
          </a:p>
          <a:p>
            <a:pPr lvl="0"/>
            <a:r>
              <a:rPr lang="en-US" b="1" u="sng" dirty="0" smtClean="0">
                <a:solidFill>
                  <a:srgbClr val="FFAF03"/>
                </a:solidFill>
              </a:rPr>
              <a:t>Foreign Direct Investment</a:t>
            </a:r>
            <a:r>
              <a:rPr lang="en-US" dirty="0" smtClean="0">
                <a:solidFill>
                  <a:srgbClr val="FFAF03"/>
                </a:solidFill>
              </a:rPr>
              <a:t>: Investing directly in production in another country, either by buying a company there or establishing new operations of an existing business.</a:t>
            </a:r>
          </a:p>
          <a:p>
            <a:r>
              <a:rPr lang="en-US" b="1" u="sng" dirty="0" smtClean="0">
                <a:solidFill>
                  <a:srgbClr val="FFAF03"/>
                </a:solidFill>
              </a:rPr>
              <a:t>GDP</a:t>
            </a:r>
            <a:r>
              <a:rPr lang="en-US" dirty="0" smtClean="0">
                <a:solidFill>
                  <a:srgbClr val="FFAF03"/>
                </a:solidFill>
              </a:rPr>
              <a:t>: Gross domestic product, a measure of economic activity in a country </a:t>
            </a:r>
          </a:p>
          <a:p>
            <a:pPr lvl="0"/>
            <a:r>
              <a:rPr lang="en-US" b="1" u="sng" dirty="0" smtClean="0">
                <a:solidFill>
                  <a:srgbClr val="FFAF03"/>
                </a:solidFill>
              </a:rPr>
              <a:t>Hard Currency</a:t>
            </a:r>
            <a:r>
              <a:rPr lang="en-US" dirty="0" smtClean="0">
                <a:solidFill>
                  <a:srgbClr val="FFAF03"/>
                </a:solidFill>
              </a:rPr>
              <a:t>: Money you can trust. A hard currency is expected to retain its value</a:t>
            </a:r>
          </a:p>
          <a:p>
            <a:r>
              <a:rPr lang="en-US" b="1" u="sng" dirty="0" smtClean="0">
                <a:solidFill>
                  <a:srgbClr val="FFAF03"/>
                </a:solidFill>
              </a:rPr>
              <a:t>Inflation</a:t>
            </a:r>
            <a:r>
              <a:rPr lang="en-US" dirty="0" smtClean="0">
                <a:solidFill>
                  <a:srgbClr val="FFAF03"/>
                </a:solidFill>
              </a:rPr>
              <a:t>: Rising prices, across the board.</a:t>
            </a:r>
          </a:p>
          <a:p>
            <a:pPr lvl="0"/>
            <a:r>
              <a:rPr lang="en-US" b="1" u="sng" dirty="0" smtClean="0">
                <a:solidFill>
                  <a:srgbClr val="FFAF03"/>
                </a:solidFill>
              </a:rPr>
              <a:t>Joint Stock Company</a:t>
            </a:r>
            <a:r>
              <a:rPr lang="en-US" dirty="0" smtClean="0">
                <a:solidFill>
                  <a:srgbClr val="FFAF03"/>
                </a:solidFill>
              </a:rPr>
              <a:t>: a company whose stock is owned jointly by the shareholders</a:t>
            </a:r>
          </a:p>
          <a:p>
            <a:pPr lvl="0"/>
            <a:r>
              <a:rPr lang="en-US" b="1" u="sng" dirty="0" smtClean="0">
                <a:solidFill>
                  <a:srgbClr val="FFAF03"/>
                </a:solidFill>
              </a:rPr>
              <a:t>Keynesian</a:t>
            </a:r>
            <a:r>
              <a:rPr lang="en-US" dirty="0" smtClean="0">
                <a:solidFill>
                  <a:srgbClr val="FFAF03"/>
                </a:solidFill>
              </a:rPr>
              <a:t>: A branch of economics, based, often loosely, on the ideas of Keynes, characterized by a belief in active government and suspicion of market outcomes.</a:t>
            </a:r>
          </a:p>
          <a:p>
            <a:pPr lvl="0"/>
            <a:r>
              <a:rPr lang="en-US" b="1" u="sng" dirty="0" smtClean="0">
                <a:solidFill>
                  <a:srgbClr val="FFAF03"/>
                </a:solidFill>
              </a:rPr>
              <a:t>Labor</a:t>
            </a:r>
            <a:r>
              <a:rPr lang="en-US" dirty="0" smtClean="0">
                <a:solidFill>
                  <a:srgbClr val="FFAF03"/>
                </a:solidFill>
              </a:rPr>
              <a:t>: One of the factors of production, with land, capital and enterprise.</a:t>
            </a:r>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8358" y="457200"/>
            <a:ext cx="7167284" cy="6096000"/>
          </a:xfrm>
        </p:spPr>
        <p:txBody>
          <a:bodyPr>
            <a:normAutofit fontScale="47500" lnSpcReduction="20000"/>
          </a:bodyPr>
          <a:lstStyle/>
          <a:p>
            <a:r>
              <a:rPr lang="en-US" b="1" u="sng" dirty="0" smtClean="0">
                <a:solidFill>
                  <a:srgbClr val="FFAF03"/>
                </a:solidFill>
              </a:rPr>
              <a:t>Model</a:t>
            </a:r>
            <a:r>
              <a:rPr lang="en-US" dirty="0" smtClean="0">
                <a:solidFill>
                  <a:srgbClr val="FFAF03"/>
                </a:solidFill>
              </a:rPr>
              <a:t>: An imitation, a prototype, a blueprint to follow, an explanation of reality, a theory</a:t>
            </a:r>
          </a:p>
          <a:p>
            <a:pPr lvl="0"/>
            <a:r>
              <a:rPr lang="en-US" b="1" u="sng" dirty="0" smtClean="0">
                <a:solidFill>
                  <a:srgbClr val="FFAF03"/>
                </a:solidFill>
              </a:rPr>
              <a:t>Nationalization</a:t>
            </a:r>
            <a:r>
              <a:rPr lang="en-US" dirty="0" smtClean="0">
                <a:solidFill>
                  <a:srgbClr val="FFAF03"/>
                </a:solidFill>
              </a:rPr>
              <a:t>: When a government takes ownership of a private-sector business</a:t>
            </a:r>
          </a:p>
          <a:p>
            <a:pPr lvl="0"/>
            <a:r>
              <a:rPr lang="en-US" b="1" u="sng" dirty="0" smtClean="0">
                <a:solidFill>
                  <a:srgbClr val="FFAF03"/>
                </a:solidFill>
              </a:rPr>
              <a:t>Opportunity Costs</a:t>
            </a:r>
            <a:r>
              <a:rPr lang="en-US" dirty="0" smtClean="0">
                <a:solidFill>
                  <a:srgbClr val="FFAF03"/>
                </a:solidFill>
              </a:rPr>
              <a:t>: The true cost of something is what you give up to get it.</a:t>
            </a:r>
          </a:p>
          <a:p>
            <a:pPr lvl="0"/>
            <a:r>
              <a:rPr lang="en-US" b="1" u="sng" dirty="0" smtClean="0">
                <a:solidFill>
                  <a:srgbClr val="FFAF03"/>
                </a:solidFill>
              </a:rPr>
              <a:t>Price</a:t>
            </a:r>
            <a:r>
              <a:rPr lang="en-US" dirty="0" smtClean="0">
                <a:solidFill>
                  <a:srgbClr val="FFAF03"/>
                </a:solidFill>
              </a:rPr>
              <a:t>: The price charged for something depends on the tastes income and elasticity of demand of customers.</a:t>
            </a:r>
          </a:p>
          <a:p>
            <a:pPr lvl="0"/>
            <a:r>
              <a:rPr lang="en-US" b="1" u="sng" dirty="0" smtClean="0">
                <a:solidFill>
                  <a:srgbClr val="FFAF03"/>
                </a:solidFill>
              </a:rPr>
              <a:t>Quartile</a:t>
            </a:r>
            <a:r>
              <a:rPr lang="en-US" dirty="0" smtClean="0">
                <a:solidFill>
                  <a:srgbClr val="FFAF03"/>
                </a:solidFill>
              </a:rPr>
              <a:t>: Part of the “</a:t>
            </a:r>
            <a:r>
              <a:rPr lang="en-US" dirty="0" err="1" smtClean="0">
                <a:solidFill>
                  <a:srgbClr val="FFAF03"/>
                </a:solidFill>
              </a:rPr>
              <a:t>ile</a:t>
            </a:r>
            <a:r>
              <a:rPr lang="en-US" dirty="0" smtClean="0">
                <a:solidFill>
                  <a:srgbClr val="FFAF03"/>
                </a:solidFill>
              </a:rPr>
              <a:t>” family that signposts positions on a scale of numbers</a:t>
            </a:r>
          </a:p>
          <a:p>
            <a:r>
              <a:rPr lang="en-US" b="1" u="sng" dirty="0" smtClean="0">
                <a:solidFill>
                  <a:srgbClr val="FFAF03"/>
                </a:solidFill>
              </a:rPr>
              <a:t>Recession</a:t>
            </a:r>
            <a:r>
              <a:rPr lang="en-US" dirty="0" smtClean="0">
                <a:solidFill>
                  <a:srgbClr val="FFAF03"/>
                </a:solidFill>
              </a:rPr>
              <a:t>: a period of slow or negative economic growth, usually accompanied by rising unemployment </a:t>
            </a:r>
          </a:p>
          <a:p>
            <a:r>
              <a:rPr lang="en-US" b="1" u="sng" dirty="0" smtClean="0">
                <a:solidFill>
                  <a:srgbClr val="FFAF03"/>
                </a:solidFill>
              </a:rPr>
              <a:t>Scarcity</a:t>
            </a:r>
            <a:r>
              <a:rPr lang="en-US" dirty="0" smtClean="0">
                <a:solidFill>
                  <a:srgbClr val="FFAF03"/>
                </a:solidFill>
              </a:rPr>
              <a:t>: Insufficient for demand, lack of something, a few of something </a:t>
            </a:r>
          </a:p>
          <a:p>
            <a:pPr lvl="0"/>
            <a:r>
              <a:rPr lang="en-US" b="1" u="sng" dirty="0" smtClean="0">
                <a:solidFill>
                  <a:srgbClr val="FFAF03"/>
                </a:solidFill>
              </a:rPr>
              <a:t>Trade-Offs</a:t>
            </a:r>
            <a:r>
              <a:rPr lang="en-US" dirty="0" smtClean="0">
                <a:solidFill>
                  <a:srgbClr val="FFAF03"/>
                </a:solidFill>
              </a:rPr>
              <a:t>: A balanced achieved two desirable but incompatible features; a compromise.</a:t>
            </a:r>
          </a:p>
          <a:p>
            <a:r>
              <a:rPr lang="en-US" b="1" u="sng" dirty="0" smtClean="0">
                <a:solidFill>
                  <a:srgbClr val="FFAF03"/>
                </a:solidFill>
              </a:rPr>
              <a:t>Utility</a:t>
            </a:r>
            <a:r>
              <a:rPr lang="en-US" dirty="0" smtClean="0">
                <a:solidFill>
                  <a:srgbClr val="FFAF03"/>
                </a:solidFill>
              </a:rPr>
              <a:t>: The state of being useful, profitable, or beneficial </a:t>
            </a:r>
          </a:p>
          <a:p>
            <a:r>
              <a:rPr lang="en-US" b="1" u="sng" dirty="0" smtClean="0">
                <a:solidFill>
                  <a:srgbClr val="FFAF03"/>
                </a:solidFill>
              </a:rPr>
              <a:t>Value</a:t>
            </a:r>
            <a:r>
              <a:rPr lang="en-US" dirty="0" smtClean="0">
                <a:solidFill>
                  <a:srgbClr val="FFAF03"/>
                </a:solidFill>
              </a:rPr>
              <a:t>: the material on monetary worth of something </a:t>
            </a:r>
          </a:p>
          <a:p>
            <a:r>
              <a:rPr lang="en-US" b="1" u="sng" dirty="0" smtClean="0">
                <a:solidFill>
                  <a:srgbClr val="FFAF03"/>
                </a:solidFill>
              </a:rPr>
              <a:t>Well-Being</a:t>
            </a:r>
            <a:r>
              <a:rPr lang="en-US" dirty="0" smtClean="0">
                <a:solidFill>
                  <a:srgbClr val="FFAF03"/>
                </a:solidFill>
              </a:rPr>
              <a:t>: the state of being comfortable, healthy, or happy </a:t>
            </a:r>
          </a:p>
          <a:p>
            <a:r>
              <a:rPr lang="en-US" b="1" u="sng" dirty="0" smtClean="0">
                <a:solidFill>
                  <a:srgbClr val="FFAF03"/>
                </a:solidFill>
              </a:rPr>
              <a:t>X-Efficiency</a:t>
            </a:r>
            <a:r>
              <a:rPr lang="en-US" dirty="0" smtClean="0">
                <a:solidFill>
                  <a:srgbClr val="FFAF03"/>
                </a:solidFill>
              </a:rPr>
              <a:t>: Producing output at the minimum possible cost </a:t>
            </a:r>
          </a:p>
          <a:p>
            <a:pPr lvl="0"/>
            <a:r>
              <a:rPr lang="en-US" b="1" u="sng" dirty="0" smtClean="0">
                <a:solidFill>
                  <a:srgbClr val="FFAF03"/>
                </a:solidFill>
              </a:rPr>
              <a:t>Yield:</a:t>
            </a:r>
            <a:r>
              <a:rPr lang="en-US" dirty="0" smtClean="0">
                <a:solidFill>
                  <a:srgbClr val="FFAF03"/>
                </a:solidFill>
              </a:rPr>
              <a:t> The annual income from a security, expressed as a percentage of the current market price of the security.</a:t>
            </a:r>
          </a:p>
          <a:p>
            <a:pPr lvl="0"/>
            <a:r>
              <a:rPr lang="en-US" b="1" u="sng" dirty="0" smtClean="0">
                <a:solidFill>
                  <a:srgbClr val="FFAF03"/>
                </a:solidFill>
              </a:rPr>
              <a:t>Zero-Sum Game</a:t>
            </a:r>
            <a:r>
              <a:rPr lang="en-US" dirty="0" smtClean="0">
                <a:solidFill>
                  <a:srgbClr val="FFAF03"/>
                </a:solidFill>
              </a:rPr>
              <a:t>: When the gains made by winners in an economic transaction equal the losses suffered by the losers</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hlinkClick r:id="rId2"/>
              </a:rPr>
              <a:t>http://www.economicswebinstitute.org/concepts.htm</a:t>
            </a:r>
            <a:endParaRPr lang="en-US" dirty="0" smtClean="0"/>
          </a:p>
          <a:p>
            <a:r>
              <a:rPr lang="en-US" dirty="0" smtClean="0">
                <a:hlinkClick r:id="rId3"/>
              </a:rPr>
              <a:t>http://www.economist.com/research/economics/</a:t>
            </a: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438400" y="914400"/>
            <a:ext cx="6219825" cy="914400"/>
          </a:xfrm>
        </p:spPr>
        <p:txBody>
          <a:bodyPr>
            <a:scene3d>
              <a:camera prst="orthographicFront"/>
              <a:lightRig rig="soft" dir="t">
                <a:rot lat="0" lon="0" rev="10800000"/>
              </a:lightRig>
            </a:scene3d>
            <a:sp3d>
              <a:bevelT w="27940" h="12700"/>
              <a:contourClr>
                <a:srgbClr val="DDDDDD"/>
              </a:contourClr>
            </a:sp3d>
          </a:bodyPr>
          <a:lstStyle/>
          <a:p>
            <a:r>
              <a:rPr lang="en-US" sz="4300" spc="150" dirty="0" smtClean="0">
                <a:ln w="11430"/>
                <a:solidFill>
                  <a:srgbClr val="FFAF03"/>
                </a:solidFill>
                <a:effectLst>
                  <a:outerShdw blurRad="25400" algn="tl" rotWithShape="0">
                    <a:srgbClr val="000000">
                      <a:alpha val="43000"/>
                    </a:srgbClr>
                  </a:outerShdw>
                </a:effectLst>
              </a:rPr>
              <a:t>Balance of Payments</a:t>
            </a:r>
            <a:endParaRPr lang="en-US" sz="4300"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r>
              <a:rPr lang="en-US" dirty="0" smtClean="0">
                <a:solidFill>
                  <a:srgbClr val="FFAF03"/>
                </a:solidFill>
              </a:rPr>
              <a:t>The total of all the money coming into a country from abroad less all of the money going out of the country during the same period</a:t>
            </a:r>
          </a:p>
          <a:p>
            <a:pPr>
              <a:buNone/>
            </a:pPr>
            <a:endParaRPr lang="en-US" b="1" spc="150" dirty="0">
              <a:ln w="11430"/>
              <a:solidFill>
                <a:srgbClr val="F8F8F8"/>
              </a:solidFill>
              <a:effectLst>
                <a:outerShdw blurRad="25400" algn="tl" rotWithShape="0">
                  <a:srgbClr val="000000">
                    <a:alpha val="43000"/>
                  </a:srgbClr>
                </a:outerShdw>
              </a:effectLst>
            </a:endParaRPr>
          </a:p>
        </p:txBody>
      </p:sp>
      <p:sp>
        <p:nvSpPr>
          <p:cNvPr id="61" name="Rectangle 60"/>
          <p:cNvSpPr/>
          <p:nvPr/>
        </p:nvSpPr>
        <p:spPr>
          <a:xfrm>
            <a:off x="1342593" y="597694"/>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B</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819400" y="914400"/>
            <a:ext cx="5107642" cy="9144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Ceteris Paribus</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endParaRPr lang="en-US" dirty="0" smtClean="0">
              <a:solidFill>
                <a:srgbClr val="FFAF03"/>
              </a:solidFill>
            </a:endParaRPr>
          </a:p>
          <a:p>
            <a:pPr lvl="0">
              <a:buNone/>
            </a:pPr>
            <a:r>
              <a:rPr lang="en-US" dirty="0" smtClean="0">
                <a:solidFill>
                  <a:srgbClr val="FFAF03"/>
                </a:solidFill>
              </a:rPr>
              <a:t>	As the Economist was making his assumption, he claimed that every thing is in </a:t>
            </a:r>
            <a:r>
              <a:rPr lang="en-US" u="sng" dirty="0" smtClean="0">
                <a:solidFill>
                  <a:srgbClr val="FFAF03"/>
                </a:solidFill>
              </a:rPr>
              <a:t>Ceteris Paribus</a:t>
            </a:r>
            <a:r>
              <a:rPr lang="en-US" dirty="0" smtClean="0">
                <a:solidFill>
                  <a:srgbClr val="FFAF03"/>
                </a:solidFill>
              </a:rPr>
              <a:t>, from which he made his calculations which resulted accurately</a:t>
            </a:r>
          </a:p>
          <a:p>
            <a:pPr>
              <a:buNone/>
            </a:pPr>
            <a:endParaRPr lang="en-US" b="1" spc="150" dirty="0">
              <a:ln w="11430"/>
              <a:solidFill>
                <a:srgbClr val="F8F8F8"/>
              </a:solidFill>
              <a:effectLst>
                <a:outerShdw blurRad="25400" algn="tl" rotWithShape="0">
                  <a:srgbClr val="000000">
                    <a:alpha val="43000"/>
                  </a:srgbClr>
                </a:outerShdw>
              </a:effectLst>
            </a:endParaRPr>
          </a:p>
        </p:txBody>
      </p:sp>
      <p:sp>
        <p:nvSpPr>
          <p:cNvPr id="61" name="Rectangle 60"/>
          <p:cNvSpPr/>
          <p:nvPr/>
        </p:nvSpPr>
        <p:spPr>
          <a:xfrm>
            <a:off x="1752600" y="597694"/>
            <a:ext cx="914399"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C</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048000" y="850106"/>
            <a:ext cx="3429000" cy="9906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Demand</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a:buNone/>
            </a:pPr>
            <a:endParaRPr lang="en-US" dirty="0" smtClean="0">
              <a:solidFill>
                <a:srgbClr val="FFAF03"/>
              </a:solidFill>
            </a:endParaRPr>
          </a:p>
          <a:p>
            <a:pPr>
              <a:buNone/>
            </a:pPr>
            <a:r>
              <a:rPr lang="en-US" dirty="0" smtClean="0">
                <a:solidFill>
                  <a:srgbClr val="FFAF03"/>
                </a:solidFill>
              </a:rPr>
              <a:t>	The bears had high </a:t>
            </a:r>
            <a:r>
              <a:rPr lang="en-US" u="sng" dirty="0" smtClean="0">
                <a:solidFill>
                  <a:srgbClr val="FFAF03"/>
                </a:solidFill>
              </a:rPr>
              <a:t>Demand</a:t>
            </a:r>
            <a:r>
              <a:rPr lang="en-US" dirty="0" smtClean="0">
                <a:solidFill>
                  <a:srgbClr val="FFAF03"/>
                </a:solidFill>
              </a:rPr>
              <a:t> for honey, so more honey was produced.</a:t>
            </a:r>
            <a:endParaRPr lang="en-US" b="1" spc="150" dirty="0">
              <a:ln w="11430"/>
              <a:solidFill>
                <a:srgbClr val="FFAF03"/>
              </a:solidFill>
              <a:effectLst>
                <a:outerShdw blurRad="25400" algn="tl" rotWithShape="0">
                  <a:srgbClr val="000000">
                    <a:alpha val="43000"/>
                  </a:srgbClr>
                </a:outerShdw>
              </a:effectLst>
            </a:endParaRPr>
          </a:p>
        </p:txBody>
      </p:sp>
      <p:sp>
        <p:nvSpPr>
          <p:cNvPr id="61" name="Rectangle 60"/>
          <p:cNvSpPr/>
          <p:nvPr/>
        </p:nvSpPr>
        <p:spPr>
          <a:xfrm>
            <a:off x="2133600" y="609600"/>
            <a:ext cx="9144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a:ln w="11430"/>
                <a:solidFill>
                  <a:srgbClr val="F8F8F8"/>
                </a:solidFill>
                <a:effectLst>
                  <a:outerShdw blurRad="25400" algn="tl" rotWithShape="0">
                    <a:srgbClr val="000000">
                      <a:alpha val="43000"/>
                    </a:srgbClr>
                  </a:outerShdw>
                </a:effectLst>
              </a:rPr>
              <a:t>D</a:t>
            </a:r>
          </a:p>
        </p:txBody>
      </p:sp>
      <p:pic>
        <p:nvPicPr>
          <p:cNvPr id="6" name="Picture 5" descr="cute_baby_bear_and_honey_photosculpture-p153805994996417816qdjh_400.jpg"/>
          <p:cNvPicPr>
            <a:picLocks noChangeAspect="1"/>
          </p:cNvPicPr>
          <p:nvPr/>
        </p:nvPicPr>
        <p:blipFill>
          <a:blip r:embed="rId2"/>
          <a:stretch>
            <a:fillRect/>
          </a:stretch>
        </p:blipFill>
        <p:spPr>
          <a:xfrm>
            <a:off x="4953000" y="3637756"/>
            <a:ext cx="2478088" cy="2478088"/>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367610" y="914400"/>
            <a:ext cx="4953000" cy="914400"/>
          </a:xfrm>
        </p:spPr>
        <p:txBody>
          <a:bodyPr>
            <a:scene3d>
              <a:camera prst="orthographicFront"/>
              <a:lightRig rig="soft" dir="t">
                <a:rot lat="0" lon="0" rev="10800000"/>
              </a:lightRig>
            </a:scene3d>
            <a:sp3d>
              <a:bevelT w="27940" h="12700"/>
              <a:contourClr>
                <a:srgbClr val="DDDDDD"/>
              </a:contourClr>
            </a:sp3d>
          </a:bodyPr>
          <a:lstStyle/>
          <a:p>
            <a:r>
              <a:rPr lang="en-US" spc="150" dirty="0" smtClean="0">
                <a:ln w="11430"/>
                <a:solidFill>
                  <a:srgbClr val="FFAF03"/>
                </a:solidFill>
                <a:effectLst>
                  <a:outerShdw blurRad="25400" algn="tl" rotWithShape="0">
                    <a:srgbClr val="000000">
                      <a:alpha val="43000"/>
                    </a:srgbClr>
                  </a:outerShdw>
                </a:effectLst>
              </a:rPr>
              <a:t>Expectations</a:t>
            </a:r>
            <a:endParaRPr lang="en-US"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endParaRPr lang="en-US" dirty="0" smtClean="0">
              <a:solidFill>
                <a:srgbClr val="FFAF03"/>
              </a:solidFill>
            </a:endParaRPr>
          </a:p>
          <a:p>
            <a:pPr lvl="0">
              <a:buNone/>
            </a:pPr>
            <a:r>
              <a:rPr lang="en-US" dirty="0" smtClean="0">
                <a:solidFill>
                  <a:srgbClr val="FFAF03"/>
                </a:solidFill>
              </a:rPr>
              <a:t>	The Economist made some calculations, and based on what he figured out, he had </a:t>
            </a:r>
            <a:r>
              <a:rPr lang="en-US" u="sng" dirty="0" smtClean="0">
                <a:solidFill>
                  <a:srgbClr val="FFAF03"/>
                </a:solidFill>
              </a:rPr>
              <a:t>Expectations</a:t>
            </a:r>
            <a:r>
              <a:rPr lang="en-US" dirty="0" smtClean="0">
                <a:solidFill>
                  <a:srgbClr val="FFAF03"/>
                </a:solidFill>
              </a:rPr>
              <a:t> that the bears will soon not just finish all the honey that’s in the town, </a:t>
            </a:r>
            <a:r>
              <a:rPr lang="en-US" dirty="0" smtClean="0">
                <a:solidFill>
                  <a:srgbClr val="FFAF03"/>
                </a:solidFill>
              </a:rPr>
              <a:t>they’ll go crazy and </a:t>
            </a:r>
            <a:r>
              <a:rPr lang="en-US" dirty="0" smtClean="0">
                <a:solidFill>
                  <a:srgbClr val="FFAF03"/>
                </a:solidFill>
              </a:rPr>
              <a:t>also eat the people that live there and ruin the economy.</a:t>
            </a:r>
            <a:endParaRPr lang="en-US" dirty="0" smtClean="0"/>
          </a:p>
        </p:txBody>
      </p:sp>
      <p:sp>
        <p:nvSpPr>
          <p:cNvPr id="61" name="Rectangle 60"/>
          <p:cNvSpPr/>
          <p:nvPr/>
        </p:nvSpPr>
        <p:spPr>
          <a:xfrm>
            <a:off x="1676400" y="597694"/>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E</a:t>
            </a:r>
            <a:endParaRPr lang="en-US" sz="7400" b="1" spc="150" dirty="0">
              <a:ln w="11430"/>
              <a:solidFill>
                <a:srgbClr val="F8F8F8"/>
              </a:solidFill>
              <a:effectLst>
                <a:outerShdw blurRad="25400" algn="tl" rotWithShape="0">
                  <a:srgbClr val="000000">
                    <a:alpha val="43000"/>
                  </a:srgbClr>
                </a:outerShdw>
              </a:effectLst>
            </a:endParaRPr>
          </a:p>
        </p:txBody>
      </p:sp>
      <p:pic>
        <p:nvPicPr>
          <p:cNvPr id="5" name="Picture 4" descr="angry-bear.jpg"/>
          <p:cNvPicPr>
            <a:picLocks noChangeAspect="1"/>
          </p:cNvPicPr>
          <p:nvPr/>
        </p:nvPicPr>
        <p:blipFill>
          <a:blip r:embed="rId2"/>
          <a:stretch>
            <a:fillRect/>
          </a:stretch>
        </p:blipFill>
        <p:spPr>
          <a:xfrm>
            <a:off x="5257800" y="4495800"/>
            <a:ext cx="1747838" cy="1905001"/>
          </a:xfrm>
          <a:prstGeom prst="rect">
            <a:avLst/>
          </a:prstGeo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2209800" y="1035050"/>
            <a:ext cx="6219825" cy="673100"/>
          </a:xfrm>
        </p:spPr>
        <p:txBody>
          <a:bodyPr>
            <a:scene3d>
              <a:camera prst="orthographicFront"/>
              <a:lightRig rig="soft" dir="t">
                <a:rot lat="0" lon="0" rev="10800000"/>
              </a:lightRig>
            </a:scene3d>
            <a:sp3d>
              <a:bevelT w="27940" h="12700"/>
              <a:contourClr>
                <a:srgbClr val="DDDDDD"/>
              </a:contourClr>
            </a:sp3d>
          </a:bodyPr>
          <a:lstStyle/>
          <a:p>
            <a:r>
              <a:rPr lang="en-US" sz="3500" spc="150" dirty="0" smtClean="0">
                <a:ln w="11430"/>
                <a:solidFill>
                  <a:srgbClr val="FFAF03"/>
                </a:solidFill>
                <a:effectLst>
                  <a:outerShdw blurRad="25400" algn="tl" rotWithShape="0">
                    <a:srgbClr val="000000">
                      <a:alpha val="43000"/>
                    </a:srgbClr>
                  </a:outerShdw>
                </a:effectLst>
              </a:rPr>
              <a:t>Foreign Direct Investment</a:t>
            </a:r>
            <a:endParaRPr lang="en-US" sz="3500"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r>
              <a:rPr lang="en-US" dirty="0" smtClean="0">
                <a:solidFill>
                  <a:srgbClr val="FFAF03"/>
                </a:solidFill>
              </a:rPr>
              <a:t>	</a:t>
            </a:r>
          </a:p>
          <a:p>
            <a:pPr lvl="0">
              <a:buNone/>
            </a:pPr>
            <a:r>
              <a:rPr lang="en-US" dirty="0" smtClean="0">
                <a:solidFill>
                  <a:srgbClr val="FFAF03"/>
                </a:solidFill>
              </a:rPr>
              <a:t>	So a successful business man suggested to buy a company that is overseas, which is dominant in producing powerful</a:t>
            </a:r>
            <a:r>
              <a:rPr lang="en-US" dirty="0" smtClean="0">
                <a:solidFill>
                  <a:srgbClr val="FFAF03"/>
                </a:solidFill>
              </a:rPr>
              <a:t> </a:t>
            </a:r>
            <a:r>
              <a:rPr lang="en-US" dirty="0" smtClean="0">
                <a:solidFill>
                  <a:srgbClr val="FFAF03"/>
                </a:solidFill>
              </a:rPr>
              <a:t>Rocket-Propelled </a:t>
            </a:r>
            <a:r>
              <a:rPr lang="en-US" dirty="0" smtClean="0">
                <a:solidFill>
                  <a:srgbClr val="FFAF03"/>
                </a:solidFill>
              </a:rPr>
              <a:t>Grenade</a:t>
            </a:r>
            <a:r>
              <a:rPr lang="en-US" dirty="0" smtClean="0">
                <a:solidFill>
                  <a:srgbClr val="FFAF03"/>
                </a:solidFill>
              </a:rPr>
              <a:t>’s (RPG’s) </a:t>
            </a:r>
            <a:r>
              <a:rPr lang="en-US" dirty="0" smtClean="0">
                <a:solidFill>
                  <a:srgbClr val="FFAF03"/>
                </a:solidFill>
              </a:rPr>
              <a:t>to blow away all the bears that are taking over the town.</a:t>
            </a:r>
          </a:p>
          <a:p>
            <a:pPr lvl="0"/>
            <a:endParaRPr lang="en-US" dirty="0" smtClean="0">
              <a:solidFill>
                <a:srgbClr val="FFAF03"/>
              </a:solidFill>
            </a:endParaRPr>
          </a:p>
        </p:txBody>
      </p:sp>
      <p:sp>
        <p:nvSpPr>
          <p:cNvPr id="61" name="Rectangle 60"/>
          <p:cNvSpPr/>
          <p:nvPr/>
        </p:nvSpPr>
        <p:spPr>
          <a:xfrm>
            <a:off x="1066800" y="477044"/>
            <a:ext cx="867207"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F</a:t>
            </a:r>
            <a:endParaRPr lang="en-US" sz="7400" b="1" spc="150" dirty="0">
              <a:ln w="11430"/>
              <a:solidFill>
                <a:srgbClr val="F8F8F8"/>
              </a:solidFill>
              <a:effectLst>
                <a:outerShdw blurRad="25400" algn="tl" rotWithShape="0">
                  <a:srgbClr val="000000">
                    <a:alpha val="43000"/>
                  </a:srgbClr>
                </a:outerShdw>
              </a:effectLst>
            </a:endParaRPr>
          </a:p>
        </p:txBody>
      </p:sp>
      <p:pic>
        <p:nvPicPr>
          <p:cNvPr id="5" name="Picture 4" descr="WP_RocketPropelledGren.gif"/>
          <p:cNvPicPr>
            <a:picLocks noChangeAspect="1"/>
          </p:cNvPicPr>
          <p:nvPr/>
        </p:nvPicPr>
        <p:blipFill>
          <a:blip r:embed="rId2"/>
          <a:stretch>
            <a:fillRect/>
          </a:stretch>
        </p:blipFill>
        <p:spPr>
          <a:xfrm>
            <a:off x="4648200" y="4419600"/>
            <a:ext cx="3641724" cy="1820862"/>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Title 53"/>
          <p:cNvSpPr>
            <a:spLocks noGrp="1"/>
          </p:cNvSpPr>
          <p:nvPr>
            <p:ph type="title"/>
          </p:nvPr>
        </p:nvSpPr>
        <p:spPr>
          <a:xfrm>
            <a:off x="3581400" y="685800"/>
            <a:ext cx="2438399" cy="762000"/>
          </a:xfrm>
        </p:spPr>
        <p:txBody>
          <a:bodyPr>
            <a:noAutofit/>
            <a:scene3d>
              <a:camera prst="orthographicFront"/>
              <a:lightRig rig="soft" dir="t">
                <a:rot lat="0" lon="0" rev="10800000"/>
              </a:lightRig>
            </a:scene3d>
            <a:sp3d>
              <a:bevelT w="27940" h="12700"/>
              <a:contourClr>
                <a:srgbClr val="DDDDDD"/>
              </a:contourClr>
            </a:sp3d>
          </a:bodyPr>
          <a:lstStyle/>
          <a:p>
            <a:r>
              <a:rPr lang="en-US" sz="5000" spc="150" dirty="0" smtClean="0">
                <a:ln w="11430"/>
                <a:solidFill>
                  <a:srgbClr val="FFAF03"/>
                </a:solidFill>
                <a:effectLst>
                  <a:outerShdw blurRad="25400" algn="tl" rotWithShape="0">
                    <a:srgbClr val="000000">
                      <a:alpha val="43000"/>
                    </a:srgbClr>
                  </a:outerShdw>
                </a:effectLst>
              </a:rPr>
              <a:t>GDP </a:t>
            </a:r>
            <a:endParaRPr lang="en-US" sz="5000" spc="150" dirty="0">
              <a:ln w="11430"/>
              <a:solidFill>
                <a:srgbClr val="FFAF03"/>
              </a:solidFill>
              <a:effectLst>
                <a:outerShdw blurRad="25400" algn="tl" rotWithShape="0">
                  <a:srgbClr val="000000">
                    <a:alpha val="43000"/>
                  </a:srgbClr>
                </a:outerShdw>
              </a:effectLst>
            </a:endParaRPr>
          </a:p>
        </p:txBody>
      </p:sp>
      <p:sp>
        <p:nvSpPr>
          <p:cNvPr id="55" name="Content Placeholder 54"/>
          <p:cNvSpPr>
            <a:spLocks noGrp="1"/>
          </p:cNvSpPr>
          <p:nvPr>
            <p:ph idx="1"/>
          </p:nvPr>
        </p:nvSpPr>
        <p:spPr/>
        <p:txBody>
          <a:bodyPr>
            <a:scene3d>
              <a:camera prst="orthographicFront"/>
              <a:lightRig rig="soft" dir="t">
                <a:rot lat="0" lon="0" rev="10800000"/>
              </a:lightRig>
            </a:scene3d>
            <a:sp3d>
              <a:bevelT w="27940" h="12700"/>
              <a:contourClr>
                <a:srgbClr val="DDDDDD"/>
              </a:contourClr>
            </a:sp3d>
          </a:bodyPr>
          <a:lstStyle/>
          <a:p>
            <a:pPr lvl="0">
              <a:buNone/>
            </a:pPr>
            <a:endParaRPr lang="en-US" dirty="0" smtClean="0">
              <a:solidFill>
                <a:srgbClr val="FFAF03"/>
              </a:solidFill>
            </a:endParaRPr>
          </a:p>
          <a:p>
            <a:pPr lvl="0">
              <a:buNone/>
            </a:pPr>
            <a:r>
              <a:rPr lang="en-US" dirty="0" smtClean="0">
                <a:solidFill>
                  <a:srgbClr val="FFAF03"/>
                </a:solidFill>
              </a:rPr>
              <a:t>	Unfortunately, the </a:t>
            </a:r>
            <a:r>
              <a:rPr lang="en-US" u="sng" dirty="0" smtClean="0">
                <a:solidFill>
                  <a:srgbClr val="FFAF03"/>
                </a:solidFill>
              </a:rPr>
              <a:t>GDP</a:t>
            </a:r>
            <a:r>
              <a:rPr lang="en-US" dirty="0" smtClean="0">
                <a:solidFill>
                  <a:srgbClr val="FFAF03"/>
                </a:solidFill>
              </a:rPr>
              <a:t> (Gross Domestic Product) rate, or the measure of economic activity in a country, started to drop because of the decrease in  economic activity due to the death of many people in that town.</a:t>
            </a:r>
          </a:p>
        </p:txBody>
      </p:sp>
      <p:sp>
        <p:nvSpPr>
          <p:cNvPr id="61" name="Rectangle 60"/>
          <p:cNvSpPr/>
          <p:nvPr/>
        </p:nvSpPr>
        <p:spPr>
          <a:xfrm>
            <a:off x="2286000" y="533400"/>
            <a:ext cx="990600" cy="1231106"/>
          </a:xfrm>
          <a:prstGeom prst="rect">
            <a:avLst/>
          </a:prstGeom>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7400" b="1" spc="150" dirty="0" smtClean="0">
                <a:ln w="11430"/>
                <a:solidFill>
                  <a:srgbClr val="F8F8F8"/>
                </a:solidFill>
                <a:effectLst>
                  <a:outerShdw blurRad="25400" algn="tl" rotWithShape="0">
                    <a:srgbClr val="000000">
                      <a:alpha val="43000"/>
                    </a:srgbClr>
                  </a:outerShdw>
                </a:effectLst>
              </a:rPr>
              <a:t>G</a:t>
            </a:r>
            <a:endParaRPr lang="en-US" sz="7400"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wilight">
  <a:themeElements>
    <a:clrScheme name="Twilight">
      <a:dk1>
        <a:sysClr val="windowText" lastClr="000000"/>
      </a:dk1>
      <a:lt1>
        <a:sysClr val="window" lastClr="FFFFFF"/>
      </a:lt1>
      <a:dk2>
        <a:srgbClr val="54638C"/>
      </a:dk2>
      <a:lt2>
        <a:srgbClr val="8D9AB3"/>
      </a:lt2>
      <a:accent1>
        <a:srgbClr val="FFAF03"/>
      </a:accent1>
      <a:accent2>
        <a:srgbClr val="FDE689"/>
      </a:accent2>
      <a:accent3>
        <a:srgbClr val="9E82E7"/>
      </a:accent3>
      <a:accent4>
        <a:srgbClr val="9735BB"/>
      </a:accent4>
      <a:accent5>
        <a:srgbClr val="BF2B2B"/>
      </a:accent5>
      <a:accent6>
        <a:srgbClr val="ED7307"/>
      </a:accent6>
      <a:hlink>
        <a:srgbClr val="FFAF03"/>
      </a:hlink>
      <a:folHlink>
        <a:srgbClr val="FDE689"/>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2901</TotalTime>
  <Words>1378</Words>
  <Application>Microsoft Macintosh PowerPoint</Application>
  <PresentationFormat>On-screen Show (4:3)</PresentationFormat>
  <Paragraphs>143</Paragraphs>
  <Slides>32</Slides>
  <Notes>1</Notes>
  <HiddenSlides>0</HiddenSlides>
  <MMClips>0</MMClips>
  <ScaleCrop>false</ScaleCrop>
  <HeadingPairs>
    <vt:vector size="4" baseType="variant">
      <vt:variant>
        <vt:lpstr>Design Template</vt:lpstr>
      </vt:variant>
      <vt:variant>
        <vt:i4>1</vt:i4>
      </vt:variant>
      <vt:variant>
        <vt:lpstr>Slide Titles</vt:lpstr>
      </vt:variant>
      <vt:variant>
        <vt:i4>32</vt:i4>
      </vt:variant>
    </vt:vector>
  </HeadingPairs>
  <TitlesOfParts>
    <vt:vector size="33" baseType="lpstr">
      <vt:lpstr>Twilight</vt:lpstr>
      <vt:lpstr>Economics ABC Book</vt:lpstr>
      <vt:lpstr>Honey Bees and The RPG’s</vt:lpstr>
      <vt:lpstr>Assumptions</vt:lpstr>
      <vt:lpstr>Balance of Payments</vt:lpstr>
      <vt:lpstr>Ceteris Paribus</vt:lpstr>
      <vt:lpstr>Demand</vt:lpstr>
      <vt:lpstr>Expectations</vt:lpstr>
      <vt:lpstr>Foreign Direct Investment</vt:lpstr>
      <vt:lpstr>GDP </vt:lpstr>
      <vt:lpstr>Hard Currency</vt:lpstr>
      <vt:lpstr>Inflation</vt:lpstr>
      <vt:lpstr>Joint Stock Company</vt:lpstr>
      <vt:lpstr>Keynesian</vt:lpstr>
      <vt:lpstr>Labor</vt:lpstr>
      <vt:lpstr>Model</vt:lpstr>
      <vt:lpstr>Nationalization</vt:lpstr>
      <vt:lpstr>Opportunity Costs</vt:lpstr>
      <vt:lpstr>Price</vt:lpstr>
      <vt:lpstr>Quartile</vt:lpstr>
      <vt:lpstr>Recession</vt:lpstr>
      <vt:lpstr>Scarcity</vt:lpstr>
      <vt:lpstr>Trade-Offs</vt:lpstr>
      <vt:lpstr>Utility</vt:lpstr>
      <vt:lpstr>Value</vt:lpstr>
      <vt:lpstr>Well - Being </vt:lpstr>
      <vt:lpstr>X - efficiency</vt:lpstr>
      <vt:lpstr>Yield</vt:lpstr>
      <vt:lpstr>Zero-Sum Game</vt:lpstr>
      <vt:lpstr>The End …</vt:lpstr>
      <vt:lpstr>Index</vt:lpstr>
      <vt:lpstr>Slide 31</vt:lpstr>
      <vt:lpstr>Citations</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Economics ABC Book</dc:title>
  <dc:creator>KL100671</dc:creator>
  <cp:lastModifiedBy>KL100671</cp:lastModifiedBy>
  <cp:revision>9</cp:revision>
  <dcterms:created xsi:type="dcterms:W3CDTF">2010-01-18T15:22:47Z</dcterms:created>
  <dcterms:modified xsi:type="dcterms:W3CDTF">2010-01-18T19:25:10Z</dcterms:modified>
</cp:coreProperties>
</file>